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92" r:id="rId2"/>
    <p:sldId id="257" r:id="rId3"/>
    <p:sldId id="258" r:id="rId4"/>
    <p:sldId id="289" r:id="rId5"/>
    <p:sldId id="259" r:id="rId6"/>
    <p:sldId id="260" r:id="rId7"/>
    <p:sldId id="274" r:id="rId8"/>
    <p:sldId id="275" r:id="rId9"/>
    <p:sldId id="276" r:id="rId10"/>
    <p:sldId id="261" r:id="rId11"/>
    <p:sldId id="264" r:id="rId12"/>
    <p:sldId id="262" r:id="rId13"/>
    <p:sldId id="277" r:id="rId14"/>
    <p:sldId id="287" r:id="rId15"/>
    <p:sldId id="265" r:id="rId16"/>
    <p:sldId id="290" r:id="rId17"/>
    <p:sldId id="279" r:id="rId18"/>
    <p:sldId id="280" r:id="rId19"/>
    <p:sldId id="281" r:id="rId20"/>
    <p:sldId id="285" r:id="rId21"/>
    <p:sldId id="268" r:id="rId22"/>
    <p:sldId id="267" r:id="rId23"/>
    <p:sldId id="286" r:id="rId24"/>
    <p:sldId id="291" r:id="rId25"/>
  </p:sldIdLst>
  <p:sldSz cx="18288000" cy="10287000"/>
  <p:notesSz cx="6858000" cy="9144000"/>
  <p:embeddedFontLst>
    <p:embeddedFont>
      <p:font typeface="SimSun" panose="02010600030101010101" pitchFamily="2" charset="-122"/>
      <p:regular r:id="rId27"/>
    </p:embeddedFont>
    <p:embeddedFont>
      <p:font typeface="Muli Regular Bold" panose="020B0604020202020204" charset="0"/>
      <p:regular r:id="rId28"/>
      <p:bold r:id="rId29"/>
    </p:embeddedFont>
    <p:embeddedFont>
      <p:font typeface="Muli Bold Bold" panose="020B060402020202020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Arimo" panose="020B0604020202020204" charset="0"/>
      <p:regular r:id="rId36"/>
    </p:embeddedFont>
    <p:embeddedFont>
      <p:font typeface="Muli Regular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582" autoAdjust="0"/>
  </p:normalViewPr>
  <p:slideViewPr>
    <p:cSldViewPr>
      <p:cViewPr>
        <p:scale>
          <a:sx n="40" d="100"/>
          <a:sy n="40" d="100"/>
        </p:scale>
        <p:origin x="-1110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68BE-E867-4F6E-B11F-B2E7D125364E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C2149-B581-48AB-BB9B-B3ED253FD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4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C2149-B581-48AB-BB9B-B3ED253FDC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1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C2149-B581-48AB-BB9B-B3ED253FDC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C2149-B581-48AB-BB9B-B3ED253FDC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9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C2149-B581-48AB-BB9B-B3ED253FDC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3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1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397043" y="6438900"/>
            <a:ext cx="77724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b="1" dirty="0">
                <a:solidFill>
                  <a:srgbClr val="0E2C4B"/>
                </a:solidFill>
                <a:latin typeface="Muli Regular"/>
              </a:rPr>
              <a:t>Amadi Chukwudimma Lawrence</a:t>
            </a:r>
          </a:p>
          <a:p>
            <a:pPr>
              <a:lnSpc>
                <a:spcPts val="3500"/>
              </a:lnSpc>
            </a:pPr>
            <a:r>
              <a:rPr lang="en-US" sz="2800" b="1" dirty="0" smtClean="0">
                <a:solidFill>
                  <a:srgbClr val="F36825"/>
                </a:solidFill>
                <a:latin typeface="Muli Regular" panose="020B0604020202020204" charset="0"/>
              </a:rPr>
              <a:t>16CK020878</a:t>
            </a:r>
            <a:endParaRPr lang="en-GB" sz="2500" b="1" dirty="0">
              <a:solidFill>
                <a:srgbClr val="0E2C4B"/>
              </a:solidFill>
              <a:latin typeface="Muli Regular" panose="020B0604020202020204" charset="0"/>
            </a:endParaRPr>
          </a:p>
          <a:p>
            <a:pPr>
              <a:lnSpc>
                <a:spcPts val="3500"/>
              </a:lnSpc>
            </a:pPr>
            <a:r>
              <a:rPr lang="en-GB" sz="2500" b="1" dirty="0" smtClean="0">
                <a:solidFill>
                  <a:srgbClr val="0E2C4B"/>
                </a:solidFill>
                <a:latin typeface="Muli Regular"/>
              </a:rPr>
              <a:t>Electrical &amp; Information Engineering</a:t>
            </a:r>
          </a:p>
          <a:p>
            <a:pPr>
              <a:lnSpc>
                <a:spcPts val="3500"/>
              </a:lnSpc>
            </a:pPr>
            <a:r>
              <a:rPr lang="en-GB" sz="2500" b="1" dirty="0">
                <a:solidFill>
                  <a:srgbClr val="0E2C4B"/>
                </a:solidFill>
                <a:latin typeface="Muli Regular"/>
              </a:rPr>
              <a:t>I</a:t>
            </a:r>
            <a:r>
              <a:rPr lang="en-GB" sz="2500" b="1" dirty="0" smtClean="0">
                <a:solidFill>
                  <a:srgbClr val="0E2C4B"/>
                </a:solidFill>
                <a:latin typeface="Muli Regular"/>
              </a:rPr>
              <a:t>nformation </a:t>
            </a:r>
            <a:r>
              <a:rPr lang="en-GB" sz="2500" b="1" dirty="0">
                <a:solidFill>
                  <a:srgbClr val="0E2C4B"/>
                </a:solidFill>
                <a:latin typeface="Muli Regular"/>
              </a:rPr>
              <a:t>&amp; Communication Engineering </a:t>
            </a:r>
            <a:endParaRPr lang="en-US" sz="2500" b="1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97043" y="2171700"/>
            <a:ext cx="17565806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rgbClr val="0E2C4B"/>
                </a:solidFill>
                <a:latin typeface="Muli Bold Bold"/>
              </a:rPr>
              <a:t>PHYSICAL </a:t>
            </a:r>
            <a:r>
              <a:rPr lang="en-US" sz="3600" dirty="0">
                <a:solidFill>
                  <a:srgbClr val="0E2C4B"/>
                </a:solidFill>
                <a:latin typeface="Muli Bold Bold"/>
              </a:rPr>
              <a:t>REHABILITATION AND CLASSIFICATION OF MOTOR IMPAIRMENTS 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36825"/>
                </a:solidFill>
                <a:latin typeface="Muli Bold Bold"/>
              </a:rPr>
              <a:t>USING IOT AND MACHINE LEARNING </a:t>
            </a:r>
            <a:r>
              <a:rPr lang="en-US" sz="3600" dirty="0" smtClean="0">
                <a:solidFill>
                  <a:srgbClr val="F36825"/>
                </a:solidFill>
                <a:latin typeface="Muli Bold Bold"/>
              </a:rPr>
              <a:t>APPROACH</a:t>
            </a:r>
          </a:p>
          <a:p>
            <a:pPr algn="ctr">
              <a:lnSpc>
                <a:spcPct val="150000"/>
              </a:lnSpc>
            </a:pPr>
            <a:endParaRPr lang="en-GB" sz="3600" dirty="0">
              <a:solidFill>
                <a:srgbClr val="F36825"/>
              </a:solidFill>
              <a:latin typeface="Muli Bold Bold"/>
            </a:endParaRPr>
          </a:p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rgbClr val="0E2C4B"/>
                </a:solidFill>
                <a:latin typeface="Muli Bold Bold"/>
              </a:rPr>
              <a:t>Presented</a:t>
            </a:r>
            <a:r>
              <a:rPr lang="en-US" sz="3600" dirty="0" smtClean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2800" dirty="0" smtClean="0">
                <a:solidFill>
                  <a:srgbClr val="0E2C4B"/>
                </a:solidFill>
                <a:latin typeface="Muli Bold Bold"/>
              </a:rPr>
              <a:t>By</a:t>
            </a:r>
          </a:p>
        </p:txBody>
      </p:sp>
      <p:sp>
        <p:nvSpPr>
          <p:cNvPr id="16" name="TextBox 12"/>
          <p:cNvSpPr txBox="1"/>
          <p:nvPr/>
        </p:nvSpPr>
        <p:spPr>
          <a:xfrm>
            <a:off x="13077672" y="6438900"/>
            <a:ext cx="51435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b="1" dirty="0">
                <a:solidFill>
                  <a:srgbClr val="0E2C4B"/>
                </a:solidFill>
                <a:latin typeface="Muli Regular"/>
              </a:rPr>
              <a:t>Ogbonna Chukwudi Ajaero</a:t>
            </a:r>
          </a:p>
          <a:p>
            <a:pPr>
              <a:lnSpc>
                <a:spcPts val="3500"/>
              </a:lnSpc>
            </a:pPr>
            <a:r>
              <a:rPr lang="en-US" sz="2400" b="1" dirty="0" smtClean="0">
                <a:solidFill>
                  <a:srgbClr val="F36825"/>
                </a:solidFill>
                <a:latin typeface="Muli Regular" panose="020B0604020202020204" charset="0"/>
              </a:rPr>
              <a:t>16CJ020749</a:t>
            </a:r>
          </a:p>
          <a:p>
            <a:pPr>
              <a:lnSpc>
                <a:spcPts val="3500"/>
              </a:lnSpc>
            </a:pPr>
            <a:r>
              <a:rPr lang="en-GB" sz="2400" b="1" dirty="0">
                <a:solidFill>
                  <a:srgbClr val="0E2C4B"/>
                </a:solidFill>
                <a:latin typeface="Muli Regular" panose="020B0604020202020204" charset="0"/>
              </a:rPr>
              <a:t>Electrical &amp; Information Engineering</a:t>
            </a:r>
          </a:p>
          <a:p>
            <a:pPr>
              <a:lnSpc>
                <a:spcPts val="3500"/>
              </a:lnSpc>
            </a:pPr>
            <a:r>
              <a:rPr lang="en-GB" sz="2500" b="1" dirty="0" smtClean="0">
                <a:solidFill>
                  <a:srgbClr val="0E2C4B"/>
                </a:solidFill>
                <a:latin typeface="Muli Regular"/>
              </a:rPr>
              <a:t>Computer </a:t>
            </a:r>
            <a:r>
              <a:rPr lang="en-GB" sz="2500" b="1" dirty="0">
                <a:solidFill>
                  <a:srgbClr val="0E2C4B"/>
                </a:solidFill>
                <a:latin typeface="Muli Regular"/>
              </a:rPr>
              <a:t>Engineering</a:t>
            </a:r>
            <a:endParaRPr lang="en-US" sz="2500" b="1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7953375" y="8648883"/>
            <a:ext cx="238125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600" b="1" dirty="0" smtClean="0">
                <a:solidFill>
                  <a:srgbClr val="0E2C4B"/>
                </a:solidFill>
                <a:latin typeface="Muli Bold Bold" panose="020B0604020202020204" charset="0"/>
              </a:rPr>
              <a:t>Supervised By</a:t>
            </a:r>
          </a:p>
        </p:txBody>
      </p:sp>
      <p:sp>
        <p:nvSpPr>
          <p:cNvPr id="2" name="Rectangle 1"/>
          <p:cNvSpPr/>
          <p:nvPr/>
        </p:nvSpPr>
        <p:spPr>
          <a:xfrm>
            <a:off x="5260734" y="9247546"/>
            <a:ext cx="776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0E2C4B"/>
                </a:solidFill>
                <a:latin typeface="Muli Regular"/>
              </a:rPr>
              <a:t>Professor </a:t>
            </a:r>
            <a:r>
              <a:rPr lang="en-US" sz="2500" b="1" dirty="0" err="1">
                <a:solidFill>
                  <a:srgbClr val="0E2C4B"/>
                </a:solidFill>
                <a:latin typeface="Muli Regular"/>
              </a:rPr>
              <a:t>Misra</a:t>
            </a:r>
            <a:r>
              <a:rPr lang="en-US" sz="2500" b="1" dirty="0">
                <a:solidFill>
                  <a:srgbClr val="0E2C4B"/>
                </a:solidFill>
                <a:latin typeface="Muli Regular"/>
              </a:rPr>
              <a:t> </a:t>
            </a:r>
            <a:r>
              <a:rPr lang="en-US" sz="2500" b="1" dirty="0" smtClean="0">
                <a:solidFill>
                  <a:srgbClr val="0E2C4B"/>
                </a:solidFill>
                <a:latin typeface="Muli Regular"/>
              </a:rPr>
              <a:t>Sanjay      </a:t>
            </a:r>
            <a:r>
              <a:rPr lang="en-US" sz="2800" b="1" dirty="0" smtClean="0">
                <a:solidFill>
                  <a:srgbClr val="F36825"/>
                </a:solidFill>
                <a:latin typeface="Muli Regular" panose="020B0604020202020204" charset="0"/>
              </a:rPr>
              <a:t>&amp;</a:t>
            </a:r>
            <a:r>
              <a:rPr lang="en-US" sz="2500" b="1" dirty="0" smtClean="0">
                <a:solidFill>
                  <a:srgbClr val="0E2C4B"/>
                </a:solidFill>
                <a:latin typeface="Muli Regular"/>
              </a:rPr>
              <a:t> </a:t>
            </a:r>
            <a:r>
              <a:rPr lang="en-US" sz="2500" b="1" dirty="0">
                <a:solidFill>
                  <a:srgbClr val="0E2C4B"/>
                </a:solidFill>
                <a:latin typeface="Muli Regular"/>
              </a:rPr>
              <a:t>	</a:t>
            </a:r>
            <a:r>
              <a:rPr lang="en-US" sz="2500" b="1" dirty="0" smtClean="0">
                <a:solidFill>
                  <a:srgbClr val="0E2C4B"/>
                </a:solidFill>
                <a:latin typeface="Muli Regular"/>
              </a:rPr>
              <a:t>Mrs</a:t>
            </a:r>
            <a:r>
              <a:rPr lang="en-US" sz="2500" b="1" dirty="0">
                <a:solidFill>
                  <a:srgbClr val="0E2C4B"/>
                </a:solidFill>
                <a:latin typeface="Muli Regular"/>
              </a:rPr>
              <a:t>. Comfort </a:t>
            </a:r>
            <a:r>
              <a:rPr lang="en-US" sz="2500" b="1" dirty="0" err="1">
                <a:solidFill>
                  <a:srgbClr val="0E2C4B"/>
                </a:solidFill>
                <a:latin typeface="Muli Regular"/>
              </a:rPr>
              <a:t>Lawal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62" y="137569"/>
            <a:ext cx="3302567" cy="19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43059"/>
            <a:ext cx="6173123" cy="3200880"/>
            <a:chOff x="-50189" y="391381"/>
            <a:chExt cx="8230830" cy="4967127"/>
          </a:xfrm>
        </p:grpSpPr>
        <p:sp>
          <p:nvSpPr>
            <p:cNvPr id="3" name="TextBox 3"/>
            <p:cNvSpPr txBox="1"/>
            <p:nvPr/>
          </p:nvSpPr>
          <p:spPr>
            <a:xfrm>
              <a:off x="-50189" y="391381"/>
              <a:ext cx="8230830" cy="287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>
                  <a:solidFill>
                    <a:srgbClr val="0E2C4B"/>
                  </a:solidFill>
                  <a:latin typeface="Muli Bold Bold"/>
                </a:rPr>
                <a:t>Problem Statement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4257841"/>
              <a:ext cx="6702581" cy="1100667"/>
              <a:chOff x="0" y="-330200"/>
              <a:chExt cx="4021548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-330200"/>
                <a:ext cx="402154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021548" h="660400">
                    <a:moveTo>
                      <a:pt x="389708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97088" y="0"/>
                    </a:lnTo>
                    <a:cubicBezTo>
                      <a:pt x="3965668" y="0"/>
                      <a:pt x="4021548" y="55880"/>
                      <a:pt x="4021548" y="124460"/>
                    </a:cubicBezTo>
                    <a:lnTo>
                      <a:pt x="4021548" y="535940"/>
                    </a:lnTo>
                    <a:cubicBezTo>
                      <a:pt x="4021548" y="604520"/>
                      <a:pt x="3965668" y="660400"/>
                      <a:pt x="3897088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8449948" y="236488"/>
            <a:ext cx="9524255" cy="9814023"/>
            <a:chOff x="0" y="0"/>
            <a:chExt cx="7619404" cy="78512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19404" cy="7851218"/>
            </a:xfrm>
            <a:custGeom>
              <a:avLst/>
              <a:gdLst/>
              <a:ahLst/>
              <a:cxnLst/>
              <a:rect l="l" t="t" r="r" b="b"/>
              <a:pathLst>
                <a:path w="7619404" h="7851218">
                  <a:moveTo>
                    <a:pt x="7494944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94944" y="0"/>
                  </a:lnTo>
                  <a:cubicBezTo>
                    <a:pt x="7563524" y="0"/>
                    <a:pt x="7619404" y="55880"/>
                    <a:pt x="7619404" y="124460"/>
                  </a:cubicBezTo>
                  <a:lnTo>
                    <a:pt x="7619404" y="7726759"/>
                  </a:lnTo>
                  <a:cubicBezTo>
                    <a:pt x="7619404" y="7795339"/>
                    <a:pt x="7563524" y="7851218"/>
                    <a:pt x="7494944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448800" y="571499"/>
            <a:ext cx="7924800" cy="9694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Disability statistics are on the rise due to ageing process, population growth and medical shortcomings.</a:t>
            </a:r>
          </a:p>
          <a:p>
            <a:pPr>
              <a:lnSpc>
                <a:spcPct val="150000"/>
              </a:lnSpc>
            </a:pPr>
            <a:endParaRPr lang="en-GB" sz="28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Traditional exercises </a:t>
            </a: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and technological approaches in rehabilitation are either too expensive or difficult for physiotherapists </a:t>
            </a:r>
            <a:r>
              <a:rPr lang="en-GB" sz="2800" dirty="0">
                <a:solidFill>
                  <a:srgbClr val="0E2C4B"/>
                </a:solidFill>
                <a:latin typeface="Muli Regular"/>
              </a:rPr>
              <a:t>to objectively track, measure and monitor patients' progress &amp; recovery status</a:t>
            </a:r>
            <a:r>
              <a:rPr lang="en-US" sz="2800" dirty="0">
                <a:solidFill>
                  <a:srgbClr val="0E2C4B"/>
                </a:solidFill>
                <a:latin typeface="Muli Regular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Many of the exercises and activities included in the programs are monotonous. Thus, do not motivate patients to perform to their full potential.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22" name="AutoShape 5"/>
          <p:cNvSpPr/>
          <p:nvPr/>
        </p:nvSpPr>
        <p:spPr>
          <a:xfrm>
            <a:off x="9448800" y="6743939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5"/>
          <p:cNvSpPr/>
          <p:nvPr/>
        </p:nvSpPr>
        <p:spPr>
          <a:xfrm>
            <a:off x="9592136" y="2933700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9831" y="2628900"/>
            <a:ext cx="5889169" cy="5638800"/>
            <a:chOff x="0" y="0"/>
            <a:chExt cx="4026708" cy="3902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6708" cy="3902862"/>
            </a:xfrm>
            <a:custGeom>
              <a:avLst/>
              <a:gdLst/>
              <a:ahLst/>
              <a:cxnLst/>
              <a:rect l="l" t="t" r="r" b="b"/>
              <a:pathLst>
                <a:path w="4026708" h="3902862">
                  <a:moveTo>
                    <a:pt x="3902248" y="3902862"/>
                  </a:moveTo>
                  <a:lnTo>
                    <a:pt x="124460" y="3902862"/>
                  </a:lnTo>
                  <a:cubicBezTo>
                    <a:pt x="55880" y="3902862"/>
                    <a:pt x="0" y="3846982"/>
                    <a:pt x="0" y="3778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402"/>
                  </a:lnTo>
                  <a:cubicBezTo>
                    <a:pt x="4026708" y="3846982"/>
                    <a:pt x="3970828" y="3902862"/>
                    <a:pt x="3902248" y="39028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296400" y="2469191"/>
            <a:ext cx="8610600" cy="7310676"/>
            <a:chOff x="0" y="0"/>
            <a:chExt cx="4026708" cy="39025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28700" y="1028700"/>
            <a:ext cx="17259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0E2C4B"/>
                </a:solidFill>
                <a:latin typeface="Muli Bold Bold"/>
              </a:rPr>
              <a:t>       Aim </a:t>
            </a:r>
            <a:r>
              <a:rPr lang="en-US" sz="7000" dirty="0">
                <a:solidFill>
                  <a:srgbClr val="F36825"/>
                </a:solidFill>
                <a:latin typeface="Muli Bold Bold"/>
              </a:rPr>
              <a:t>					 		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38958" y="2987786"/>
            <a:ext cx="532864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This project aims </a:t>
            </a: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to develop a physical rehabilitation and classification system for motor impaired patients</a:t>
            </a:r>
            <a:r>
              <a:rPr lang="en-GB" sz="2800" dirty="0">
                <a:solidFill>
                  <a:srgbClr val="0E2C4B"/>
                </a:solidFill>
                <a:latin typeface="Muli Regular"/>
              </a:rPr>
              <a:t> </a:t>
            </a: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using </a:t>
            </a:r>
            <a:r>
              <a:rPr lang="en-GB" sz="2800" dirty="0" err="1" smtClean="0">
                <a:solidFill>
                  <a:srgbClr val="0E2C4B"/>
                </a:solidFill>
                <a:latin typeface="Muli Regular"/>
              </a:rPr>
              <a:t>IoT</a:t>
            </a:r>
            <a:r>
              <a:rPr lang="en-GB" sz="2800" dirty="0">
                <a:solidFill>
                  <a:srgbClr val="0E2C4B"/>
                </a:solidFill>
                <a:latin typeface="Muli Regular"/>
              </a:rPr>
              <a:t> </a:t>
            </a: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and machine learning approach.</a:t>
            </a:r>
            <a:endParaRPr lang="en-GB" sz="28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58350" y="2685766"/>
            <a:ext cx="8020050" cy="713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The objectives to actualize our aim include:</a:t>
            </a:r>
          </a:p>
          <a:p>
            <a:pPr>
              <a:lnSpc>
                <a:spcPct val="150000"/>
              </a:lnSpc>
            </a:pPr>
            <a:endParaRPr lang="en-GB" sz="2400" dirty="0" smtClean="0">
              <a:solidFill>
                <a:srgbClr val="0E2C4B"/>
              </a:solidFill>
              <a:latin typeface="Muli Regular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Design </a:t>
            </a:r>
            <a:r>
              <a:rPr lang="en-GB" sz="2400" dirty="0">
                <a:solidFill>
                  <a:srgbClr val="0E2C4B"/>
                </a:solidFill>
                <a:latin typeface="Muli Regular"/>
              </a:rPr>
              <a:t>and </a:t>
            </a: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implementation of </a:t>
            </a:r>
            <a:r>
              <a:rPr lang="en-GB" sz="2400" dirty="0">
                <a:solidFill>
                  <a:srgbClr val="0E2C4B"/>
                </a:solidFill>
                <a:latin typeface="Muli Regular"/>
              </a:rPr>
              <a:t>an </a:t>
            </a:r>
            <a:r>
              <a:rPr lang="en-GB" sz="2400" dirty="0" err="1">
                <a:solidFill>
                  <a:srgbClr val="0E2C4B"/>
                </a:solidFill>
                <a:latin typeface="Muli Regular"/>
              </a:rPr>
              <a:t>IoT</a:t>
            </a:r>
            <a:r>
              <a:rPr lang="en-GB" sz="2400" dirty="0">
                <a:solidFill>
                  <a:srgbClr val="0E2C4B"/>
                </a:solidFill>
                <a:latin typeface="Muli Regular"/>
              </a:rPr>
              <a:t> wearable </a:t>
            </a: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system architecture </a:t>
            </a:r>
            <a:r>
              <a:rPr lang="en-GB" sz="2400" dirty="0">
                <a:solidFill>
                  <a:srgbClr val="0E2C4B"/>
                </a:solidFill>
                <a:latin typeface="Muli Regular"/>
              </a:rPr>
              <a:t>for the upper and lower limbs</a:t>
            </a: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GB" sz="2400" dirty="0">
              <a:solidFill>
                <a:srgbClr val="0E2C4B"/>
              </a:solidFill>
              <a:latin typeface="Muli Regular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Acquire and store datasets of measured force, flexion and motion for varying motor impairments</a:t>
            </a: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GB" sz="2400" dirty="0">
              <a:solidFill>
                <a:srgbClr val="0E2C4B"/>
              </a:solidFill>
              <a:latin typeface="Muli Regular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Develop a prediction model for classifying motor impairment using machine learning algorithms</a:t>
            </a: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GB" sz="2400" dirty="0">
              <a:solidFill>
                <a:srgbClr val="0E2C4B"/>
              </a:solidFill>
              <a:latin typeface="Muli Regular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Test the developed system to check its adherence to expected results.</a:t>
            </a:r>
          </a:p>
        </p:txBody>
      </p:sp>
      <p:grpSp>
        <p:nvGrpSpPr>
          <p:cNvPr id="29" name="Group 17"/>
          <p:cNvGrpSpPr/>
          <p:nvPr/>
        </p:nvGrpSpPr>
        <p:grpSpPr>
          <a:xfrm>
            <a:off x="1028700" y="8954367"/>
            <a:ext cx="825500" cy="825500"/>
            <a:chOff x="0" y="0"/>
            <a:chExt cx="1100667" cy="1100667"/>
          </a:xfrm>
        </p:grpSpPr>
        <p:grpSp>
          <p:nvGrpSpPr>
            <p:cNvPr id="30" name="Group 18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33" name="Freeform 1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31" name="Group 2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32" name="Freeform 2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25905" y="3408118"/>
            <a:ext cx="10182112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0E2C4B"/>
                </a:solidFill>
                <a:latin typeface="Muli Bold Bold"/>
              </a:rPr>
              <a:t>Materials &amp; </a:t>
            </a:r>
            <a:r>
              <a:rPr lang="en-US" sz="7000" dirty="0" smtClean="0">
                <a:solidFill>
                  <a:srgbClr val="0E2C4B"/>
                </a:solidFill>
                <a:latin typeface="Muli Bold Bold"/>
              </a:rPr>
              <a:t>Methods </a:t>
            </a:r>
            <a:r>
              <a:rPr lang="en-US" sz="7000" dirty="0">
                <a:solidFill>
                  <a:srgbClr val="F36825"/>
                </a:solidFill>
                <a:latin typeface="Muli Bold Bold"/>
              </a:rPr>
              <a:t>– Flowchart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-24063"/>
            <a:ext cx="4953000" cy="103170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62000" y="419100"/>
            <a:ext cx="16497300" cy="2069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0E2C4B"/>
                </a:solidFill>
                <a:latin typeface="Muli Bold Bold"/>
              </a:rPr>
              <a:t>Materials &amp; Methods </a:t>
            </a:r>
            <a:r>
              <a:rPr lang="en-US" sz="6000" dirty="0">
                <a:solidFill>
                  <a:srgbClr val="F36825"/>
                </a:solidFill>
                <a:latin typeface="Muli Bold Bold"/>
              </a:rPr>
              <a:t>– Hardware Components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4" t="27525" r="30323" b="35646"/>
          <a:stretch/>
        </p:blipFill>
        <p:spPr>
          <a:xfrm rot="5400000">
            <a:off x="911892" y="3774408"/>
            <a:ext cx="4307307" cy="2778292"/>
          </a:xfrm>
          <a:prstGeom prst="rect">
            <a:avLst/>
          </a:prstGeom>
        </p:spPr>
      </p:pic>
      <p:sp>
        <p:nvSpPr>
          <p:cNvPr id="11" name="AutoShape 8"/>
          <p:cNvSpPr/>
          <p:nvPr/>
        </p:nvSpPr>
        <p:spPr>
          <a:xfrm rot="5400000">
            <a:off x="2529738" y="6765242"/>
            <a:ext cx="6980124" cy="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9" t="25199" r="27034" b="22169"/>
          <a:stretch/>
        </p:blipFill>
        <p:spPr>
          <a:xfrm>
            <a:off x="7162800" y="3009900"/>
            <a:ext cx="4551559" cy="4307308"/>
          </a:xfrm>
          <a:prstGeom prst="rect">
            <a:avLst/>
          </a:prstGeom>
        </p:spPr>
      </p:pic>
      <p:sp>
        <p:nvSpPr>
          <p:cNvPr id="13" name="AutoShape 8"/>
          <p:cNvSpPr/>
          <p:nvPr/>
        </p:nvSpPr>
        <p:spPr>
          <a:xfrm rot="5400000">
            <a:off x="9415427" y="6746994"/>
            <a:ext cx="6924745" cy="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3" t="27525" r="33433" b="31499"/>
          <a:stretch/>
        </p:blipFill>
        <p:spPr>
          <a:xfrm rot="5400000">
            <a:off x="13572121" y="3593933"/>
            <a:ext cx="4259180" cy="3091114"/>
          </a:xfrm>
          <a:prstGeom prst="rect">
            <a:avLst/>
          </a:prstGeom>
        </p:spPr>
      </p:pic>
      <p:sp>
        <p:nvSpPr>
          <p:cNvPr id="15" name="TextBox 16"/>
          <p:cNvSpPr txBox="1"/>
          <p:nvPr/>
        </p:nvSpPr>
        <p:spPr>
          <a:xfrm>
            <a:off x="1788442" y="7534569"/>
            <a:ext cx="255420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0E2C4B"/>
                </a:solidFill>
                <a:latin typeface="Muli Bold Bold" panose="020B0604020202020204" charset="0"/>
              </a:rPr>
              <a:t>Arduino</a:t>
            </a:r>
            <a:r>
              <a:rPr lang="en-US" sz="2800" b="1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2800" b="1" dirty="0">
                <a:solidFill>
                  <a:srgbClr val="0E2C4B"/>
                </a:solidFill>
                <a:latin typeface="Muli Bold Bold" panose="020B0604020202020204" charset="0"/>
              </a:rPr>
              <a:t>Nano</a:t>
            </a:r>
            <a:r>
              <a:rPr lang="en-US" sz="2800" b="1" dirty="0">
                <a:solidFill>
                  <a:srgbClr val="0E2C4B"/>
                </a:solidFill>
                <a:latin typeface="Muli Regular Bold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14202" y="7534568"/>
            <a:ext cx="3048753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0E2C4B"/>
                </a:solidFill>
                <a:latin typeface="Muli Bold Bold" panose="020B0604020202020204" charset="0"/>
              </a:rPr>
              <a:t>Arduino</a:t>
            </a:r>
            <a:r>
              <a:rPr lang="en-US" sz="2800" b="1" dirty="0">
                <a:solidFill>
                  <a:srgbClr val="0E2C4B"/>
                </a:solidFill>
                <a:latin typeface="Muli Regular Bold"/>
              </a:rPr>
              <a:t> </a:t>
            </a:r>
            <a:r>
              <a:rPr lang="en-US" sz="2800" b="1" dirty="0">
                <a:solidFill>
                  <a:srgbClr val="0E2C4B"/>
                </a:solidFill>
                <a:latin typeface="Muli Bold Bold" panose="020B0604020202020204" charset="0"/>
              </a:rPr>
              <a:t>Pro-Mini</a:t>
            </a:r>
            <a:r>
              <a:rPr lang="en-US" sz="2800" b="1" dirty="0">
                <a:solidFill>
                  <a:srgbClr val="0E2C4B"/>
                </a:solidFill>
                <a:latin typeface="Muli Regular Bold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694442" y="7534568"/>
            <a:ext cx="45339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0E2C4B"/>
                </a:solidFill>
                <a:latin typeface="Muli Bold Bold" panose="020B0604020202020204" charset="0"/>
              </a:rPr>
              <a:t>Bluetooth Module HC-05</a:t>
            </a:r>
            <a:endParaRPr lang="en-US" sz="2800" b="1" dirty="0">
              <a:solidFill>
                <a:srgbClr val="0E2C4B"/>
              </a:solidFill>
              <a:latin typeface="Muli Regular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6278" y="8007671"/>
            <a:ext cx="6324600" cy="1863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Cheaper solution, smaller in size and less bulky and consumes lesser power than the Nano.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3094" y="8330836"/>
            <a:ext cx="4104902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Seemingly </a:t>
            </a:r>
            <a:r>
              <a:rPr lang="en-GB" sz="2800" dirty="0" smtClean="0">
                <a:solidFill>
                  <a:srgbClr val="0E2C4B"/>
                </a:solidFill>
                <a:latin typeface="Muli Regular" panose="020B0604020202020204" charset="0"/>
              </a:rPr>
              <a:t>small  </a:t>
            </a:r>
            <a:endParaRPr lang="en-GB" sz="2800" dirty="0">
              <a:solidFill>
                <a:srgbClr val="0E2C4B"/>
              </a:solidFill>
              <a:latin typeface="Muli Regular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0E2C4B"/>
                </a:solidFill>
                <a:latin typeface="Muli Regular" panose="020B0604020202020204" charset="0"/>
              </a:rPr>
              <a:t>Cheap alternative. </a:t>
            </a:r>
            <a:endParaRPr lang="en-GB" sz="2800" dirty="0">
              <a:solidFill>
                <a:srgbClr val="0E2C4B"/>
              </a:solidFill>
              <a:latin typeface="Muli Regular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06399" y="8007671"/>
            <a:ext cx="5121943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Consumes less power than a </a:t>
            </a:r>
            <a:r>
              <a:rPr lang="en-GB" sz="2800" dirty="0" err="1">
                <a:solidFill>
                  <a:srgbClr val="0E2C4B"/>
                </a:solidFill>
                <a:latin typeface="Muli Regular" panose="020B0604020202020204" charset="0"/>
              </a:rPr>
              <a:t>WiFi</a:t>
            </a: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 module.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Easy to setup.</a:t>
            </a:r>
          </a:p>
        </p:txBody>
      </p:sp>
    </p:spTree>
    <p:extLst>
      <p:ext uri="{BB962C8B-B14F-4D97-AF65-F5344CB8AC3E}">
        <p14:creationId xmlns:p14="http://schemas.microsoft.com/office/powerpoint/2010/main" val="18853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62000" y="419100"/>
            <a:ext cx="16497300" cy="2069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0E2C4B"/>
                </a:solidFill>
                <a:latin typeface="Muli Bold Bold"/>
              </a:rPr>
              <a:t>Materials &amp; Methods </a:t>
            </a:r>
            <a:r>
              <a:rPr lang="en-US" sz="6000" dirty="0">
                <a:solidFill>
                  <a:srgbClr val="F36825"/>
                </a:solidFill>
                <a:latin typeface="Muli Bold Bold"/>
              </a:rPr>
              <a:t>– Hardware Components</a:t>
            </a:r>
          </a:p>
        </p:txBody>
      </p:sp>
      <p:sp>
        <p:nvSpPr>
          <p:cNvPr id="11" name="AutoShape 8"/>
          <p:cNvSpPr/>
          <p:nvPr/>
        </p:nvSpPr>
        <p:spPr>
          <a:xfrm rot="5400000" flipV="1">
            <a:off x="6549189" y="5300624"/>
            <a:ext cx="4922920" cy="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4" t="33094" r="17331" b="31446"/>
          <a:stretch/>
        </p:blipFill>
        <p:spPr>
          <a:xfrm rot="5400000">
            <a:off x="-310823" y="4178043"/>
            <a:ext cx="4953001" cy="22752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0" t="27525" r="35825" b="34689"/>
          <a:stretch/>
        </p:blipFill>
        <p:spPr>
          <a:xfrm rot="5400000">
            <a:off x="13337505" y="3860344"/>
            <a:ext cx="4953002" cy="28504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0" y="2916454"/>
            <a:ext cx="47625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GB" sz="2800" b="1" dirty="0" err="1">
                <a:solidFill>
                  <a:srgbClr val="0E2C4B"/>
                </a:solidFill>
                <a:latin typeface="Muli Bold Bold" panose="020B0604020202020204" charset="0"/>
              </a:rPr>
              <a:t>Adafruit</a:t>
            </a:r>
            <a:r>
              <a:rPr lang="en-GB" sz="2800" b="1" dirty="0">
                <a:solidFill>
                  <a:srgbClr val="0E2C4B"/>
                </a:solidFill>
                <a:latin typeface="Muli Bold Bold" panose="020B0604020202020204" charset="0"/>
              </a:rPr>
              <a:t> Short Flex Sensor (ADA1070)</a:t>
            </a:r>
            <a:endParaRPr lang="en-US" sz="2800" b="1" dirty="0">
              <a:solidFill>
                <a:srgbClr val="0E2C4B"/>
              </a:solidFill>
              <a:latin typeface="Muli Regular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56295" y="2839164"/>
            <a:ext cx="47625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GB" sz="2800" b="1" dirty="0">
                <a:solidFill>
                  <a:srgbClr val="0E2C4B"/>
                </a:solidFill>
                <a:latin typeface="Muli Bold Bold" panose="020B0604020202020204" charset="0"/>
              </a:rPr>
              <a:t>Force Sensing Resistor (FSR-402)</a:t>
            </a:r>
            <a:endParaRPr lang="en-US" sz="2800" b="1" dirty="0">
              <a:solidFill>
                <a:srgbClr val="0E2C4B"/>
              </a:solidFill>
              <a:latin typeface="Muli Regular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0" y="4251999"/>
            <a:ext cx="47625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They are 2.2” in length – averagely same length with fingers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Measure bend in one direction</a:t>
            </a:r>
            <a:endParaRPr lang="en-US" sz="2800" dirty="0">
              <a:solidFill>
                <a:srgbClr val="0E2C4B"/>
              </a:solidFill>
              <a:latin typeface="Muli Regular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56295" y="4236872"/>
            <a:ext cx="47625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Ultra thin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Actuation force as low as 0.1 N and sensitivity range to 10 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E2C4B"/>
                </a:solidFill>
                <a:latin typeface="Muli Regular" panose="020B0604020202020204" charset="0"/>
              </a:rPr>
              <a:t>Cost effective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1" t="27525" r="42524" b="30861"/>
          <a:stretch/>
        </p:blipFill>
        <p:spPr>
          <a:xfrm rot="5400000">
            <a:off x="7753169" y="7355555"/>
            <a:ext cx="2514961" cy="3347933"/>
          </a:xfrm>
          <a:prstGeom prst="rect">
            <a:avLst/>
          </a:prstGeom>
        </p:spPr>
      </p:pic>
      <p:sp>
        <p:nvSpPr>
          <p:cNvPr id="12" name="AutoShape 8"/>
          <p:cNvSpPr/>
          <p:nvPr/>
        </p:nvSpPr>
        <p:spPr>
          <a:xfrm rot="10800000" flipV="1">
            <a:off x="0" y="7762085"/>
            <a:ext cx="18287999" cy="1990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sp>
      <p:sp>
        <p:nvSpPr>
          <p:cNvPr id="13" name="TextBox 12"/>
          <p:cNvSpPr txBox="1"/>
          <p:nvPr/>
        </p:nvSpPr>
        <p:spPr>
          <a:xfrm>
            <a:off x="11249525" y="8060025"/>
            <a:ext cx="7010399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3-axis accelerometer and </a:t>
            </a:r>
            <a:r>
              <a:rPr lang="en-GB" sz="2800" dirty="0" smtClean="0">
                <a:solidFill>
                  <a:srgbClr val="0E2C4B"/>
                </a:solidFill>
                <a:latin typeface="Muli Regular" panose="020B0604020202020204" charset="0"/>
              </a:rPr>
              <a:t>gyroscope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 panose="020B0604020202020204" charset="0"/>
              </a:rPr>
              <a:t>For precision tracking of both fast and slow motions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0782" y="8593504"/>
            <a:ext cx="47625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GB" sz="2800" b="1" dirty="0" smtClean="0">
                <a:solidFill>
                  <a:srgbClr val="0E2C4B"/>
                </a:solidFill>
                <a:latin typeface="Muli Bold Bold" panose="020B0604020202020204" charset="0"/>
              </a:rPr>
              <a:t>Inertial Measurement Unit (MPU-6050)</a:t>
            </a:r>
            <a:endParaRPr lang="en-US" sz="2800" b="1" dirty="0">
              <a:solidFill>
                <a:srgbClr val="0E2C4B"/>
              </a:solidFill>
              <a:latin typeface="Muli Regula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61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78252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9448690" y="3502953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448690" y="6707847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448690" y="1000125"/>
            <a:ext cx="7714897" cy="1852408"/>
            <a:chOff x="0" y="-38100"/>
            <a:chExt cx="10286529" cy="2469878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10286529" cy="487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 dirty="0">
                  <a:solidFill>
                    <a:srgbClr val="0E2C4B"/>
                  </a:solidFill>
                  <a:latin typeface="Muli Bold Bold"/>
                </a:rPr>
                <a:t>PyCharm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34988"/>
              <a:ext cx="10286529" cy="1696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PyCharm is an integrated development environment used in computer programming for the Python language.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48690" y="4205019"/>
            <a:ext cx="7714897" cy="1876222"/>
            <a:chOff x="0" y="-38100"/>
            <a:chExt cx="10286529" cy="25016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10286529" cy="487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 dirty="0">
                  <a:solidFill>
                    <a:srgbClr val="0E2C4B"/>
                  </a:solidFill>
                  <a:latin typeface="Muli Bold Bold"/>
                </a:rPr>
                <a:t>Python Kivy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6740"/>
              <a:ext cx="10286529" cy="1696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Kivy is a free and open source Python framework for developing mobile and desktop apps with a natural user interface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48690" y="7409913"/>
            <a:ext cx="7714897" cy="1440206"/>
            <a:chOff x="0" y="-38100"/>
            <a:chExt cx="10286529" cy="192027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10286529" cy="487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 dirty="0">
                  <a:solidFill>
                    <a:srgbClr val="0E2C4B"/>
                  </a:solidFill>
                  <a:latin typeface="Muli Bold Bold"/>
                </a:rPr>
                <a:t>Scikit Learn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66740"/>
              <a:ext cx="10286529" cy="1115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Scikit-Learn is a free software machine learning library for Python programming language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7200" y="7807325"/>
            <a:ext cx="522006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0E2C4B"/>
                </a:solidFill>
                <a:latin typeface="Muli Regular Bold"/>
              </a:rPr>
              <a:t>Briefly mentioned are some of the software tools utilized in the completion of this project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068656" y="8285313"/>
            <a:ext cx="825500" cy="825500"/>
            <a:chOff x="0" y="0"/>
            <a:chExt cx="1100667" cy="110066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2" name="TextBox 7"/>
          <p:cNvSpPr txBox="1"/>
          <p:nvPr/>
        </p:nvSpPr>
        <p:spPr>
          <a:xfrm>
            <a:off x="228600" y="1353820"/>
            <a:ext cx="889482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600" dirty="0">
                <a:solidFill>
                  <a:srgbClr val="0E2C4B"/>
                </a:solidFill>
                <a:latin typeface="Muli Bold Bold"/>
              </a:rPr>
              <a:t>Materials &amp; Methods </a:t>
            </a:r>
            <a:r>
              <a:rPr lang="en-US" sz="6600" dirty="0">
                <a:solidFill>
                  <a:srgbClr val="F36825"/>
                </a:solidFill>
                <a:latin typeface="Muli Bold Bold"/>
              </a:rPr>
              <a:t>–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3137"/>
            <a:ext cx="58417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dirty="0">
                <a:solidFill>
                  <a:srgbClr val="F36825"/>
                </a:solidFill>
                <a:latin typeface="Muli Bold Bold"/>
              </a:rPr>
              <a:t>RESULTS</a:t>
            </a:r>
            <a:endParaRPr lang="en-US" sz="60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01F90AC-5800-B349-9263-9CD92C698B11}"/>
              </a:ext>
            </a:extLst>
          </p:cNvPr>
          <p:cNvSpPr txBox="1"/>
          <p:nvPr/>
        </p:nvSpPr>
        <p:spPr>
          <a:xfrm>
            <a:off x="2" y="1714500"/>
            <a:ext cx="5841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E2C4B"/>
                </a:solidFill>
                <a:latin typeface="Muli Regular" panose="020B0604020202020204" charset="0"/>
              </a:rPr>
              <a:t>There are two types of performance metrics namely </a:t>
            </a:r>
            <a:r>
              <a:rPr lang="en-US" sz="2400" b="1" dirty="0">
                <a:solidFill>
                  <a:srgbClr val="0E2C4B"/>
                </a:solidFill>
                <a:latin typeface="Muli Regular" panose="020B0604020202020204" charset="0"/>
              </a:rPr>
              <a:t>Recall and Precision</a:t>
            </a:r>
          </a:p>
          <a:p>
            <a:pPr algn="ctr"/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8BD655E-D4B7-5144-9460-5956C08675C8}"/>
              </a:ext>
            </a:extLst>
          </p:cNvPr>
          <p:cNvSpPr txBox="1"/>
          <p:nvPr/>
        </p:nvSpPr>
        <p:spPr>
          <a:xfrm>
            <a:off x="1" y="3990474"/>
            <a:ext cx="6095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2C4B"/>
                </a:solidFill>
                <a:latin typeface="Muli Regular" panose="020B0604020202020204" charset="0"/>
              </a:rPr>
              <a:t>Recall in simple terms is the ability of our model </a:t>
            </a:r>
            <a:r>
              <a:rPr lang="en-US" sz="2400" dirty="0" smtClean="0">
                <a:solidFill>
                  <a:srgbClr val="0E2C4B"/>
                </a:solidFill>
                <a:latin typeface="Muli Regular" panose="020B0604020202020204" charset="0"/>
              </a:rPr>
              <a:t>not to miss </a:t>
            </a:r>
            <a:r>
              <a:rPr lang="en-US" sz="2400" dirty="0">
                <a:solidFill>
                  <a:srgbClr val="0E2C4B"/>
                </a:solidFill>
                <a:latin typeface="Muli Regular" panose="020B0604020202020204" charset="0"/>
              </a:rPr>
              <a:t>relevant </a:t>
            </a:r>
            <a:r>
              <a:rPr lang="en-US" sz="2400" dirty="0" smtClean="0">
                <a:solidFill>
                  <a:srgbClr val="0E2C4B"/>
                </a:solidFill>
                <a:latin typeface="Muli Regular" panose="020B0604020202020204" charset="0"/>
              </a:rPr>
              <a:t>samples;</a:t>
            </a:r>
            <a:endParaRPr lang="en-US" sz="2400" dirty="0">
              <a:solidFill>
                <a:srgbClr val="0E2C4B"/>
              </a:solidFill>
              <a:latin typeface="Muli Regular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E2C4B"/>
                </a:solidFill>
                <a:latin typeface="Muli Regular" panose="020B0604020202020204" charset="0"/>
              </a:rPr>
              <a:t>	</a:t>
            </a:r>
            <a:r>
              <a:rPr lang="en-US" sz="2400" b="1" dirty="0" smtClean="0">
                <a:solidFill>
                  <a:srgbClr val="0E2C4B"/>
                </a:solidFill>
                <a:latin typeface="Muli Regular" panose="020B0604020202020204" charset="0"/>
              </a:rPr>
              <a:t>	Recall = TP/TP+FN</a:t>
            </a:r>
            <a:endParaRPr lang="x-none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910B01F-D1DE-3D4F-B60C-6FE05B0AA457}"/>
              </a:ext>
            </a:extLst>
          </p:cNvPr>
          <p:cNvSpPr txBox="1"/>
          <p:nvPr/>
        </p:nvSpPr>
        <p:spPr>
          <a:xfrm>
            <a:off x="0" y="7238782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2C4B"/>
                </a:solidFill>
                <a:latin typeface="Muli Regular" panose="020B0604020202020204" charset="0"/>
              </a:rPr>
              <a:t>Precision in simple terms is the ability of our model </a:t>
            </a:r>
            <a:r>
              <a:rPr lang="en-US" sz="2400" dirty="0" smtClean="0">
                <a:solidFill>
                  <a:srgbClr val="0E2C4B"/>
                </a:solidFill>
                <a:latin typeface="Muli Regular" panose="020B0604020202020204" charset="0"/>
              </a:rPr>
              <a:t>not to make </a:t>
            </a:r>
            <a:r>
              <a:rPr lang="en-US" sz="2400" dirty="0">
                <a:solidFill>
                  <a:srgbClr val="0E2C4B"/>
                </a:solidFill>
                <a:latin typeface="Muli Regular" panose="020B0604020202020204" charset="0"/>
              </a:rPr>
              <a:t>misclassifications or false </a:t>
            </a:r>
            <a:r>
              <a:rPr lang="en-US" sz="2400" dirty="0" smtClean="0">
                <a:solidFill>
                  <a:srgbClr val="0E2C4B"/>
                </a:solidFill>
                <a:latin typeface="Muli Regular" panose="020B0604020202020204" charset="0"/>
              </a:rPr>
              <a:t>accusations;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E2C4B"/>
                </a:solidFill>
                <a:latin typeface="Muli Regular" panose="020B0604020202020204" charset="0"/>
              </a:rPr>
              <a:t>	 </a:t>
            </a:r>
            <a:r>
              <a:rPr lang="en-US" sz="2400" b="1" dirty="0" smtClean="0">
                <a:solidFill>
                  <a:srgbClr val="0E2C4B"/>
                </a:solidFill>
                <a:latin typeface="Muli Regular" panose="020B0604020202020204" charset="0"/>
              </a:rPr>
              <a:t>        Precision = TP/TP+FP</a:t>
            </a:r>
            <a:endParaRPr lang="en-US" sz="2400" b="1" dirty="0">
              <a:solidFill>
                <a:srgbClr val="0E2C4B"/>
              </a:solidFill>
              <a:latin typeface="Muli Regular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834998C-13EA-B242-B4D7-0F9D9A07CCD0}"/>
              </a:ext>
            </a:extLst>
          </p:cNvPr>
          <p:cNvSpPr/>
          <p:nvPr/>
        </p:nvSpPr>
        <p:spPr>
          <a:xfrm>
            <a:off x="6400800" y="948"/>
            <a:ext cx="11429999" cy="9500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  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Precision     Recall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F1-Score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Support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Arthritis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 		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0. 78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0. 88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9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Cerebral Palsy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 			4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Left Side Stroke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0. 75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0. 86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3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None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   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 			2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Parkinson Disease 		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2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Right Side Stroke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0. 80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1. 00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0. 89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4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x-none" sz="2400" b="1" kern="0">
                <a:solidFill>
                  <a:schemeClr val="accent1">
                    <a:lumMod val="50000"/>
                  </a:schemeClr>
                </a:solidFill>
                <a:latin typeface="Muli Regular" panose="020B0604020202020204" charset="0"/>
                <a:ea typeface="Times New Roman" panose="02020603050405020304" pitchFamily="18" charset="0"/>
              </a:rPr>
              <a:t>accuracy</a:t>
            </a:r>
            <a:r>
              <a:rPr lang="x-none" sz="2400" b="1" kern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x-none" sz="24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</a:t>
            </a:r>
            <a:r>
              <a:rPr lang="en-GB" sz="24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x-none" sz="2400" b="1" kern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0. 92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24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x-none" sz="2400" b="1" kern="0" dirty="0">
                <a:solidFill>
                  <a:schemeClr val="accent1">
                    <a:lumMod val="50000"/>
                  </a:schemeClr>
                </a:solidFill>
                <a:latin typeface="Muli Regular" panose="020B0604020202020204" charset="0"/>
                <a:ea typeface="Times New Roman" panose="02020603050405020304" pitchFamily="18" charset="0"/>
              </a:rPr>
              <a:t>macro avg      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x-none" sz="24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sz="24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 0. 92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`	 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0. 96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0. 94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24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fontAlgn="base" latinLnBrk="1">
              <a:lnSpc>
                <a:spcPct val="20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x-none" sz="2400" b="1" kern="0" dirty="0">
                <a:solidFill>
                  <a:schemeClr val="accent1">
                    <a:lumMod val="50000"/>
                  </a:schemeClr>
                </a:solidFill>
                <a:latin typeface="Muli Regular" panose="020B0604020202020204" charset="0"/>
                <a:ea typeface="Times New Roman" panose="02020603050405020304" pitchFamily="18" charset="0"/>
              </a:rPr>
              <a:t>weighted avg      </a:t>
            </a:r>
            <a:r>
              <a:rPr lang="x-none" sz="24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GB" sz="24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400" b="1" kern="0" dirty="0" smtClean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0. 94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 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0. 92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0. 92</a:t>
            </a:r>
            <a:r>
              <a:rPr lang="x-none" sz="24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			</a:t>
            </a:r>
            <a:r>
              <a:rPr lang="en-US" sz="2400" b="1" kern="0" dirty="0">
                <a:solidFill>
                  <a:srgbClr val="0E2C4B"/>
                </a:solidFill>
                <a:latin typeface="Muli Regular" panose="020B0604020202020204" charset="0"/>
                <a:ea typeface="Times New Roman" panose="02020603050405020304" pitchFamily="18" charset="0"/>
              </a:rPr>
              <a:t>24</a:t>
            </a:r>
            <a:endParaRPr lang="x-none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FD82EFB-4073-FB49-ACED-CFBB7916CAEC}"/>
              </a:ext>
            </a:extLst>
          </p:cNvPr>
          <p:cNvSpPr txBox="1"/>
          <p:nvPr/>
        </p:nvSpPr>
        <p:spPr>
          <a:xfrm>
            <a:off x="7010399" y="9624387"/>
            <a:ext cx="1021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F6600"/>
                </a:solidFill>
                <a:latin typeface="Muli Regular" panose="020B0604020202020204" charset="0"/>
              </a:rPr>
              <a:t>SVM</a:t>
            </a:r>
            <a:r>
              <a:rPr lang="en-US" sz="2000" b="1" dirty="0">
                <a:solidFill>
                  <a:srgbClr val="FF6600"/>
                </a:solidFill>
                <a:latin typeface="Muli Regular" panose="020B0604020202020204" charset="0"/>
              </a:rPr>
              <a:t> </a:t>
            </a:r>
            <a:r>
              <a:rPr lang="en-US" sz="2400" b="1" dirty="0">
                <a:solidFill>
                  <a:srgbClr val="FF6600"/>
                </a:solidFill>
                <a:latin typeface="Muli Regular" panose="020B0604020202020204" charset="0"/>
              </a:rPr>
              <a:t>MODEL</a:t>
            </a:r>
            <a:r>
              <a:rPr lang="en-US" sz="2000" b="1" dirty="0">
                <a:solidFill>
                  <a:srgbClr val="FF6600"/>
                </a:solidFill>
                <a:latin typeface="Muli Regular" panose="020B0604020202020204" charset="0"/>
              </a:rPr>
              <a:t> </a:t>
            </a:r>
            <a:r>
              <a:rPr lang="en-US" sz="2400" b="1" dirty="0">
                <a:solidFill>
                  <a:srgbClr val="FF6600"/>
                </a:solidFill>
                <a:latin typeface="Muli Regular" panose="020B0604020202020204" charset="0"/>
              </a:rPr>
              <a:t>CLASSIFICATION</a:t>
            </a:r>
            <a:r>
              <a:rPr lang="en-US" sz="2000" b="1" dirty="0">
                <a:solidFill>
                  <a:srgbClr val="FF6600"/>
                </a:solidFill>
                <a:latin typeface="Muli Regular" panose="020B0604020202020204" charset="0"/>
              </a:rPr>
              <a:t> </a:t>
            </a:r>
            <a:r>
              <a:rPr lang="en-US" sz="2400" b="1" dirty="0">
                <a:solidFill>
                  <a:srgbClr val="FF6600"/>
                </a:solidFill>
                <a:latin typeface="Muli Regular" panose="020B0604020202020204" charset="0"/>
              </a:rPr>
              <a:t>REPORT</a:t>
            </a:r>
            <a:endParaRPr lang="en-US" sz="2000" b="1" dirty="0">
              <a:solidFill>
                <a:srgbClr val="FF6600"/>
              </a:solidFill>
              <a:latin typeface="Muli Regular" panose="020B0604020202020204" charset="0"/>
            </a:endParaRPr>
          </a:p>
          <a:p>
            <a:pPr algn="ctr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947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="" xmlns:a16="http://schemas.microsoft.com/office/drawing/2014/main" id="{EC01F10B-083B-914D-B749-9B5A84E9D9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88" y="1343918"/>
            <a:ext cx="10371155" cy="8447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41099D8-63C0-1A42-A626-E8020F666DF8}"/>
              </a:ext>
            </a:extLst>
          </p:cNvPr>
          <p:cNvSpPr txBox="1"/>
          <p:nvPr/>
        </p:nvSpPr>
        <p:spPr>
          <a:xfrm>
            <a:off x="402899" y="1776663"/>
            <a:ext cx="7044489" cy="96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E2C4B"/>
                </a:solidFill>
                <a:latin typeface="Muli Regular"/>
              </a:rPr>
              <a:t>From the confusion </a:t>
            </a:r>
            <a:r>
              <a:rPr lang="en-US" sz="2400" dirty="0" smtClean="0">
                <a:solidFill>
                  <a:srgbClr val="0E2C4B"/>
                </a:solidFill>
                <a:latin typeface="Muli Regular"/>
              </a:rPr>
              <a:t>matrix</a:t>
            </a:r>
          </a:p>
          <a:p>
            <a:pPr algn="ctr">
              <a:lnSpc>
                <a:spcPts val="3359"/>
              </a:lnSpc>
            </a:pPr>
            <a:endParaRPr lang="en-US" sz="24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2C4B"/>
                </a:solidFill>
                <a:latin typeface="Muli Regular"/>
              </a:rPr>
              <a:t>78% of Arthritis cases were predicted correctly.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2C4B"/>
                </a:solidFill>
                <a:latin typeface="Muli Regular"/>
              </a:rPr>
              <a:t>100% of Cerebral palsy cases were predicted correctly.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2C4B"/>
                </a:solidFill>
                <a:latin typeface="Muli Regular"/>
              </a:rPr>
              <a:t>100% of Left sided stroke cases were predicted correctly.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2C4B"/>
                </a:solidFill>
                <a:latin typeface="Muli Regular"/>
              </a:rPr>
              <a:t>100% of Healthy cases were predicted correctly.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2C4B"/>
                </a:solidFill>
                <a:latin typeface="Muli Regular"/>
              </a:rPr>
              <a:t>100% of Parkinson Disease cases were predicted correctly.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2C4B"/>
                </a:solidFill>
                <a:latin typeface="Muli Regular"/>
              </a:rPr>
              <a:t>100% of Right sided stroke cases were predicted correctly</a:t>
            </a:r>
            <a:r>
              <a:rPr lang="en-US" sz="2000" dirty="0">
                <a:solidFill>
                  <a:srgbClr val="0E2C4B"/>
                </a:solidFill>
                <a:latin typeface="Muli Regular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34000" y="266700"/>
            <a:ext cx="7620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0E2C4B"/>
                </a:solidFill>
                <a:latin typeface="Muli Bold Bold"/>
              </a:rPr>
              <a:t>ML Training </a:t>
            </a:r>
            <a:r>
              <a:rPr lang="en-US" sz="6000" dirty="0">
                <a:solidFill>
                  <a:srgbClr val="F36825"/>
                </a:solidFill>
                <a:latin typeface="Muli Bold Bold"/>
              </a:rPr>
              <a:t>Results</a:t>
            </a:r>
            <a:endParaRPr lang="en-US" sz="6000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4134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/>
        </p:nvSpPr>
        <p:spPr>
          <a:xfrm>
            <a:off x="4229100" y="495300"/>
            <a:ext cx="9829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E2C4B"/>
                </a:solidFill>
                <a:latin typeface="Muli Bold Bold"/>
              </a:rPr>
              <a:t>Proteus </a:t>
            </a:r>
            <a:r>
              <a:rPr lang="en-US" sz="6000" dirty="0">
                <a:solidFill>
                  <a:srgbClr val="F36825"/>
                </a:solidFill>
                <a:latin typeface="Muli Bold Bold"/>
              </a:rPr>
              <a:t>Circuit Design</a:t>
            </a:r>
            <a:endParaRPr lang="en-US" sz="6000" dirty="0">
              <a:solidFill>
                <a:srgbClr val="0E2C4B"/>
              </a:solidFill>
              <a:latin typeface="Muli Bold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1" y="1435306"/>
            <a:ext cx="10439399" cy="87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190747" y="1028700"/>
            <a:ext cx="73152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Veroboard</a:t>
            </a:r>
            <a:r>
              <a:rPr lang="en-US" sz="6000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6000" dirty="0">
                <a:solidFill>
                  <a:srgbClr val="F36825"/>
                </a:solidFill>
                <a:latin typeface="Muli Bold Bold"/>
              </a:rPr>
              <a:t>Design</a:t>
            </a:r>
            <a:endParaRPr lang="en-US" sz="60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33137"/>
            <a:ext cx="58417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dirty="0">
                <a:solidFill>
                  <a:srgbClr val="F36825"/>
                </a:solidFill>
                <a:latin typeface="Muli Bold Bold"/>
              </a:rPr>
              <a:t>RESULTS</a:t>
            </a:r>
            <a:endParaRPr lang="en-US" sz="60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955324" y="8879896"/>
            <a:ext cx="73914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0E2C4B"/>
                </a:solidFill>
                <a:latin typeface="Muli Bold Bold"/>
              </a:rPr>
              <a:t>Breadboard </a:t>
            </a:r>
            <a:r>
              <a:rPr lang="en-US" sz="6000" dirty="0">
                <a:solidFill>
                  <a:srgbClr val="F36825"/>
                </a:solidFill>
                <a:latin typeface="Muli Bold Bold"/>
              </a:rPr>
              <a:t>Design</a:t>
            </a:r>
            <a:endParaRPr lang="en-US" sz="6000" dirty="0">
              <a:solidFill>
                <a:srgbClr val="0E2C4B"/>
              </a:solidFill>
              <a:latin typeface="Muli Bold Bold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" y="2553684"/>
            <a:ext cx="7821888" cy="58664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14593" r="6160" b="22568"/>
          <a:stretch/>
        </p:blipFill>
        <p:spPr>
          <a:xfrm rot="5400000">
            <a:off x="7967598" y="4257470"/>
            <a:ext cx="7429499" cy="40098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" t="18740" r="7356" b="18422"/>
          <a:stretch/>
        </p:blipFill>
        <p:spPr>
          <a:xfrm rot="5400000">
            <a:off x="12248646" y="4219438"/>
            <a:ext cx="7409447" cy="40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7181" y="0"/>
            <a:ext cx="9381148" cy="10287000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579609" y="406140"/>
            <a:ext cx="7676122" cy="6027625"/>
            <a:chOff x="-52884" y="170786"/>
            <a:chExt cx="10234830" cy="7759987"/>
          </a:xfrm>
        </p:grpSpPr>
        <p:sp>
          <p:nvSpPr>
            <p:cNvPr id="5" name="AutoShape 5"/>
            <p:cNvSpPr/>
            <p:nvPr/>
          </p:nvSpPr>
          <p:spPr>
            <a:xfrm>
              <a:off x="-36839" y="1166468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-2224" y="2585475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-50351" y="4074469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-52883" y="5598476"/>
              <a:ext cx="10186702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-52884" y="7054482"/>
              <a:ext cx="10186394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31492" y="170786"/>
              <a:ext cx="9147738" cy="530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36839" y="1503927"/>
              <a:ext cx="9147738" cy="56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GB" sz="2400" dirty="0">
                  <a:solidFill>
                    <a:srgbClr val="0E2C4B"/>
                  </a:solidFill>
                  <a:latin typeface="Muli Regular"/>
                </a:rPr>
                <a:t>Review of Related Works</a:t>
              </a:r>
              <a:endParaRPr lang="en-US" sz="2400" dirty="0">
                <a:solidFill>
                  <a:srgbClr val="0E2C4B"/>
                </a:solidFill>
                <a:latin typeface="Muli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9860" y="2984569"/>
              <a:ext cx="9147738" cy="515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Problem Statement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224" y="4488210"/>
              <a:ext cx="9147738" cy="530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Aim &amp; Objectives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269" y="5975104"/>
              <a:ext cx="9147739" cy="534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Materials &amp; Methods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3369" y="7399984"/>
              <a:ext cx="9147738" cy="530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Results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1249503"/>
            <a:ext cx="6173123" cy="3373297"/>
            <a:chOff x="0" y="0"/>
            <a:chExt cx="8230830" cy="449773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3397063"/>
              <a:ext cx="6702579" cy="1100667"/>
              <a:chOff x="0" y="0"/>
              <a:chExt cx="4021547" cy="660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02154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021548" h="660400">
                    <a:moveTo>
                      <a:pt x="389708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97088" y="0"/>
                    </a:lnTo>
                    <a:cubicBezTo>
                      <a:pt x="3965668" y="0"/>
                      <a:pt x="4021548" y="55880"/>
                      <a:pt x="4021548" y="124460"/>
                    </a:cubicBezTo>
                    <a:lnTo>
                      <a:pt x="4021548" y="535940"/>
                    </a:lnTo>
                    <a:cubicBezTo>
                      <a:pt x="4021548" y="604520"/>
                      <a:pt x="3965668" y="660400"/>
                      <a:pt x="3897088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0"/>
              <a:ext cx="8230830" cy="2872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 smtClean="0">
                  <a:solidFill>
                    <a:srgbClr val="0E2C4B"/>
                  </a:solidFill>
                  <a:latin typeface="Muli Bold Bold"/>
                </a:rPr>
                <a:t>Presentation Outline</a:t>
              </a:r>
              <a:endParaRPr lang="en-US" sz="7000" dirty="0">
                <a:solidFill>
                  <a:srgbClr val="0E2C4B"/>
                </a:solidFill>
                <a:latin typeface="Muli Bold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93230" y="3632366"/>
              <a:ext cx="5587728" cy="554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Points for discussion</a:t>
              </a:r>
            </a:p>
          </p:txBody>
        </p:sp>
      </p:grpSp>
      <p:grpSp>
        <p:nvGrpSpPr>
          <p:cNvPr id="49" name="Group 4"/>
          <p:cNvGrpSpPr/>
          <p:nvPr/>
        </p:nvGrpSpPr>
        <p:grpSpPr>
          <a:xfrm>
            <a:off x="9448691" y="7696200"/>
            <a:ext cx="7830661" cy="2400300"/>
            <a:chOff x="290775" y="1187964"/>
            <a:chExt cx="10440880" cy="3200400"/>
          </a:xfrm>
        </p:grpSpPr>
        <p:sp>
          <p:nvSpPr>
            <p:cNvPr id="50" name="AutoShape 5"/>
            <p:cNvSpPr/>
            <p:nvPr/>
          </p:nvSpPr>
          <p:spPr>
            <a:xfrm>
              <a:off x="513460" y="1187964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6"/>
            <p:cNvSpPr/>
            <p:nvPr/>
          </p:nvSpPr>
          <p:spPr>
            <a:xfrm>
              <a:off x="547485" y="2965964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7"/>
            <p:cNvSpPr/>
            <p:nvPr/>
          </p:nvSpPr>
          <p:spPr>
            <a:xfrm>
              <a:off x="290775" y="4388364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TextBox 11"/>
            <p:cNvSpPr txBox="1"/>
            <p:nvPr/>
          </p:nvSpPr>
          <p:spPr>
            <a:xfrm>
              <a:off x="502765" y="1813859"/>
              <a:ext cx="9147738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Recommendation &amp; Conclusion</a:t>
              </a:r>
            </a:p>
          </p:txBody>
        </p:sp>
        <p:sp>
          <p:nvSpPr>
            <p:cNvPr id="57" name="TextBox 12"/>
            <p:cNvSpPr txBox="1"/>
            <p:nvPr/>
          </p:nvSpPr>
          <p:spPr>
            <a:xfrm>
              <a:off x="520748" y="3373137"/>
              <a:ext cx="9147738" cy="530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References</a:t>
              </a:r>
            </a:p>
          </p:txBody>
        </p:sp>
      </p:grpSp>
      <p:sp>
        <p:nvSpPr>
          <p:cNvPr id="61" name="TextBox 10"/>
          <p:cNvSpPr txBox="1"/>
          <p:nvPr/>
        </p:nvSpPr>
        <p:spPr>
          <a:xfrm>
            <a:off x="9641224" y="7001502"/>
            <a:ext cx="686080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E2C4B"/>
                </a:solidFill>
                <a:latin typeface="Muli Regular"/>
              </a:rPr>
              <a:t>Challenges  &amp;  Limitations</a:t>
            </a:r>
          </a:p>
        </p:txBody>
      </p:sp>
      <p:sp>
        <p:nvSpPr>
          <p:cNvPr id="62" name="AutoShape 9"/>
          <p:cNvSpPr/>
          <p:nvPr/>
        </p:nvSpPr>
        <p:spPr>
          <a:xfrm>
            <a:off x="9579608" y="6633411"/>
            <a:ext cx="7639796" cy="0"/>
          </a:xfrm>
          <a:prstGeom prst="line">
            <a:avLst/>
          </a:prstGeom>
          <a:ln w="1016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543" y="236488"/>
            <a:ext cx="8674628" cy="9814013"/>
            <a:chOff x="0" y="1"/>
            <a:chExt cx="6939702" cy="7572864"/>
          </a:xfrm>
        </p:grpSpPr>
        <p:sp>
          <p:nvSpPr>
            <p:cNvPr id="3" name="Freeform 3"/>
            <p:cNvSpPr/>
            <p:nvPr/>
          </p:nvSpPr>
          <p:spPr>
            <a:xfrm>
              <a:off x="0" y="1"/>
              <a:ext cx="6939702" cy="7572864"/>
            </a:xfrm>
            <a:custGeom>
              <a:avLst/>
              <a:gdLst/>
              <a:ahLst/>
              <a:cxnLst/>
              <a:rect l="l" t="t" r="r" b="b"/>
              <a:pathLst>
                <a:path w="6939702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2" y="55880"/>
                    <a:pt x="6939702" y="124460"/>
                  </a:cubicBezTo>
                  <a:lnTo>
                    <a:pt x="6939702" y="7726759"/>
                  </a:lnTo>
                  <a:cubicBezTo>
                    <a:pt x="6939702" y="7795339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13797" y="236488"/>
            <a:ext cx="8674628" cy="9814023"/>
            <a:chOff x="0" y="0"/>
            <a:chExt cx="6939702" cy="785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39702" cy="7851218"/>
            </a:xfrm>
            <a:custGeom>
              <a:avLst/>
              <a:gdLst/>
              <a:ahLst/>
              <a:cxnLst/>
              <a:rect l="l" t="t" r="r" b="b"/>
              <a:pathLst>
                <a:path w="6939702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2" y="55880"/>
                    <a:pt x="6939702" y="124460"/>
                  </a:cubicBezTo>
                  <a:lnTo>
                    <a:pt x="6939702" y="7726759"/>
                  </a:lnTo>
                  <a:cubicBezTo>
                    <a:pt x="6939702" y="7795339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45148" y="1181100"/>
            <a:ext cx="641192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E2C4B"/>
                </a:solidFill>
                <a:latin typeface="Muli Bold Bold"/>
              </a:rPr>
              <a:t>Challenges Encountered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94116" y="1147011"/>
            <a:ext cx="747948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F36825"/>
                </a:solidFill>
                <a:latin typeface="Muli Bold Bold"/>
              </a:rPr>
              <a:t>Limitations of the Project</a:t>
            </a:r>
            <a:endParaRPr lang="en-US" sz="50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13797" y="3009900"/>
            <a:ext cx="8674628" cy="0"/>
          </a:xfrm>
          <a:prstGeom prst="line">
            <a:avLst/>
          </a:prstGeom>
          <a:ln w="76200" cap="flat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685799" y="3319700"/>
            <a:ext cx="7772399" cy="4867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Delay on delivery of the electrical components required for the project.</a:t>
            </a:r>
          </a:p>
          <a:p>
            <a:pPr marL="259080" lvl="1">
              <a:lnSpc>
                <a:spcPct val="150000"/>
              </a:lnSpc>
            </a:pPr>
            <a:endParaRPr lang="en-GB" sz="2400" dirty="0">
              <a:solidFill>
                <a:srgbClr val="0E2C4B"/>
              </a:solidFill>
              <a:latin typeface="Muli Regular"/>
            </a:endParaRP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Delivery of defective components.</a:t>
            </a:r>
          </a:p>
          <a:p>
            <a:pPr marL="259080" lvl="1">
              <a:lnSpc>
                <a:spcPct val="150000"/>
              </a:lnSpc>
            </a:pPr>
            <a:endParaRPr lang="en-GB" sz="2400" dirty="0">
              <a:solidFill>
                <a:srgbClr val="0E2C4B"/>
              </a:solidFill>
              <a:latin typeface="Muli Regular"/>
            </a:endParaRP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Data extraction from the Arduino was slow due to the use </a:t>
            </a: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of a </a:t>
            </a:r>
            <a:r>
              <a:rPr lang="en-GB" sz="2400" dirty="0">
                <a:solidFill>
                  <a:srgbClr val="0E2C4B"/>
                </a:solidFill>
                <a:latin typeface="Muli Regular"/>
              </a:rPr>
              <a:t>Bluetooth module.</a:t>
            </a:r>
          </a:p>
          <a:p>
            <a:pPr marL="259080" lvl="1">
              <a:lnSpc>
                <a:spcPct val="150000"/>
              </a:lnSpc>
            </a:pPr>
            <a:endParaRPr lang="en-GB" sz="2400" dirty="0">
              <a:solidFill>
                <a:srgbClr val="0E2C4B"/>
              </a:solidFill>
              <a:latin typeface="Muli Regular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GB" sz="24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299575" y="3011905"/>
            <a:ext cx="8674628" cy="0"/>
          </a:xfrm>
          <a:prstGeom prst="line">
            <a:avLst/>
          </a:prstGeom>
          <a:ln w="76200" cap="flat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930211" y="3392314"/>
            <a:ext cx="7479483" cy="6093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The quality of the results depends significantly on the quality of data extracted from the systems.</a:t>
            </a:r>
          </a:p>
          <a:p>
            <a:pPr marL="259080" lvl="1">
              <a:lnSpc>
                <a:spcPct val="150000"/>
              </a:lnSpc>
            </a:pPr>
            <a:endParaRPr lang="en-GB" sz="2400" dirty="0">
              <a:solidFill>
                <a:srgbClr val="0E2C4B"/>
              </a:solidFill>
              <a:latin typeface="Muli Regular"/>
            </a:endParaRP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D</a:t>
            </a: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ata-driven </a:t>
            </a:r>
            <a:r>
              <a:rPr lang="en-GB" sz="2400" dirty="0">
                <a:solidFill>
                  <a:srgbClr val="0E2C4B"/>
                </a:solidFill>
                <a:latin typeface="Muli Regular"/>
              </a:rPr>
              <a:t>mistakes such as noise and outliers could result in the inability to accurately measure, classify and predict physical impairment and disability.</a:t>
            </a:r>
          </a:p>
          <a:p>
            <a:pPr marL="259080" lvl="1">
              <a:lnSpc>
                <a:spcPct val="150000"/>
              </a:lnSpc>
            </a:pPr>
            <a:endParaRPr lang="en-GB" sz="2400" b="1" dirty="0">
              <a:solidFill>
                <a:srgbClr val="0E2C4B"/>
              </a:solidFill>
              <a:latin typeface="Muli Regular"/>
            </a:endParaRP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Unavailability of data led to a small dataset, which may provide inaccurate predictions of new data. Small test data gave misleading results</a:t>
            </a:r>
          </a:p>
        </p:txBody>
      </p:sp>
    </p:spTree>
    <p:extLst>
      <p:ext uri="{BB962C8B-B14F-4D97-AF65-F5344CB8AC3E}">
        <p14:creationId xmlns:p14="http://schemas.microsoft.com/office/powerpoint/2010/main" val="92388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4999657" y="5019806"/>
            <a:ext cx="12259643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971583" y="7124700"/>
            <a:ext cx="12259643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09588" y="3471828"/>
            <a:ext cx="869881" cy="7019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38185" y="7866727"/>
            <a:ext cx="812686" cy="8150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58000" y="3024301"/>
            <a:ext cx="10373226" cy="159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>
                <a:solidFill>
                  <a:srgbClr val="0E2C4B"/>
                </a:solidFill>
                <a:latin typeface="Muli Regular"/>
              </a:rPr>
              <a:t>Providing </a:t>
            </a:r>
            <a:r>
              <a:rPr lang="en-GB" sz="2400" dirty="0">
                <a:solidFill>
                  <a:srgbClr val="0E2C4B"/>
                </a:solidFill>
                <a:latin typeface="Muli Regular"/>
              </a:rPr>
              <a:t>physiotherapists remote access to monitor patients’ rehabilitation sessions and analysed data for aide in critical cases by building an e-health management dashboard. </a:t>
            </a:r>
            <a:endParaRPr lang="en-US" sz="24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028700"/>
            <a:ext cx="1056243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E2C4B"/>
                </a:solidFill>
                <a:latin typeface="Muli Bold Bold"/>
              </a:rPr>
              <a:t>RECOMMENDATIONS</a:t>
            </a:r>
            <a:endParaRPr lang="en-US" sz="5000" dirty="0">
              <a:solidFill>
                <a:srgbClr val="F36825"/>
              </a:solidFill>
              <a:latin typeface="Muli Bol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58000" y="5587941"/>
            <a:ext cx="10373226" cy="1043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Implementing Virtual Reality with serious games for more interactive and personalised user experience</a:t>
            </a:r>
            <a:endParaRPr lang="en-US" sz="24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58000" y="7443240"/>
            <a:ext cx="104013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E2C4B"/>
                </a:solidFill>
                <a:latin typeface="Muli Regular"/>
              </a:rPr>
              <a:t>Performing an extended study regarding the selection of the movements that are more appropriate for finger, hand and feet rehabilitation to allow for a greater variety of exercising plans.</a:t>
            </a:r>
            <a:endParaRPr lang="en-US" sz="1200" dirty="0">
              <a:solidFill>
                <a:srgbClr val="0E2C4B"/>
              </a:solidFill>
              <a:latin typeface="Arimo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4999657" y="9182100"/>
            <a:ext cx="12259643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2" b="19549"/>
          <a:stretch/>
        </p:blipFill>
        <p:spPr>
          <a:xfrm>
            <a:off x="4859740" y="5587941"/>
            <a:ext cx="1769576" cy="1077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799" y="2628900"/>
            <a:ext cx="8490413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2C4B"/>
                </a:solidFill>
                <a:latin typeface="Muli Regular Bold"/>
              </a:rPr>
              <a:t>This project work satisfied its main aim of building a system for the physical rehabilitation of the upper and lower limbs in patients with motor disabilities, using a machine learning approach.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E2C4B"/>
              </a:solidFill>
              <a:latin typeface="Muli Regular 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2C4B"/>
                </a:solidFill>
                <a:latin typeface="Muli Regular Bold"/>
              </a:rPr>
              <a:t>It provides </a:t>
            </a:r>
            <a:r>
              <a:rPr lang="en-GB" sz="2400" dirty="0" smtClean="0">
                <a:solidFill>
                  <a:srgbClr val="0E2C4B"/>
                </a:solidFill>
                <a:latin typeface="Muli Regular Bold"/>
              </a:rPr>
              <a:t>a cheaper rehabilitation </a:t>
            </a:r>
            <a:r>
              <a:rPr lang="en-GB" sz="2400" dirty="0">
                <a:solidFill>
                  <a:srgbClr val="0E2C4B"/>
                </a:solidFill>
                <a:latin typeface="Muli Regular Bold"/>
              </a:rPr>
              <a:t>solution for patients with motor impairments to improve their motor function, thereby reducing recovery </a:t>
            </a:r>
            <a:r>
              <a:rPr lang="en-GB" sz="2400" dirty="0" smtClean="0">
                <a:solidFill>
                  <a:srgbClr val="0E2C4B"/>
                </a:solidFill>
                <a:latin typeface="Muli Regular Bold"/>
              </a:rPr>
              <a:t>timeframes.</a:t>
            </a:r>
            <a:endParaRPr lang="en-US" sz="2400" dirty="0">
              <a:solidFill>
                <a:srgbClr val="0E2C4B"/>
              </a:solidFill>
              <a:latin typeface="Muli Regular Bold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028700" y="1028700"/>
            <a:ext cx="1056243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F36825"/>
                </a:solidFill>
                <a:latin typeface="Muli Bold Bold"/>
              </a:rPr>
              <a:t>CONCLUSION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798141"/>
            <a:ext cx="6628949" cy="662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77000" y="-481"/>
            <a:ext cx="11658600" cy="10287481"/>
            <a:chOff x="0" y="-34649"/>
            <a:chExt cx="7504919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-34649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12482" y="1249503"/>
            <a:ext cx="6489341" cy="2022345"/>
            <a:chOff x="-421624" y="0"/>
            <a:chExt cx="8652454" cy="4497730"/>
          </a:xfrm>
        </p:grpSpPr>
        <p:grpSp>
          <p:nvGrpSpPr>
            <p:cNvPr id="17" name="Group 17"/>
            <p:cNvGrpSpPr/>
            <p:nvPr/>
          </p:nvGrpSpPr>
          <p:grpSpPr>
            <a:xfrm>
              <a:off x="-421624" y="3397063"/>
              <a:ext cx="6702581" cy="1100667"/>
              <a:chOff x="-252974" y="0"/>
              <a:chExt cx="4021548" cy="660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252974" y="0"/>
                <a:ext cx="402154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021548" h="660400">
                    <a:moveTo>
                      <a:pt x="389708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97088" y="0"/>
                    </a:lnTo>
                    <a:cubicBezTo>
                      <a:pt x="3965668" y="0"/>
                      <a:pt x="4021548" y="55880"/>
                      <a:pt x="4021548" y="124460"/>
                    </a:cubicBezTo>
                    <a:lnTo>
                      <a:pt x="4021548" y="535940"/>
                    </a:lnTo>
                    <a:cubicBezTo>
                      <a:pt x="4021548" y="604520"/>
                      <a:pt x="3965668" y="660400"/>
                      <a:pt x="3897088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0"/>
              <a:ext cx="8230830" cy="209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400" dirty="0">
                  <a:solidFill>
                    <a:srgbClr val="0E2C4B"/>
                  </a:solidFill>
                  <a:latin typeface="Muli Bold Bold"/>
                </a:rPr>
                <a:t>REFERENCES</a:t>
              </a:r>
              <a:endParaRPr lang="en-US" sz="7000" dirty="0">
                <a:solidFill>
                  <a:srgbClr val="0E2C4B"/>
                </a:solidFill>
                <a:latin typeface="Muli Bold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93230" y="3632366"/>
              <a:ext cx="5587728" cy="554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endParaRPr lang="en-US" sz="2800" dirty="0">
                <a:solidFill>
                  <a:srgbClr val="FFFFFF"/>
                </a:solidFill>
                <a:latin typeface="Muli Regular Bold"/>
              </a:endParaRPr>
            </a:p>
          </p:txBody>
        </p:sp>
      </p:grpSp>
      <p:grpSp>
        <p:nvGrpSpPr>
          <p:cNvPr id="49" name="Group 4"/>
          <p:cNvGrpSpPr/>
          <p:nvPr/>
        </p:nvGrpSpPr>
        <p:grpSpPr>
          <a:xfrm>
            <a:off x="7172198" y="7505700"/>
            <a:ext cx="9698440" cy="1076825"/>
            <a:chOff x="-31213" y="933964"/>
            <a:chExt cx="10217915" cy="1435767"/>
          </a:xfrm>
        </p:grpSpPr>
        <p:sp>
          <p:nvSpPr>
            <p:cNvPr id="50" name="AutoShape 5"/>
            <p:cNvSpPr/>
            <p:nvPr/>
          </p:nvSpPr>
          <p:spPr>
            <a:xfrm>
              <a:off x="2532" y="933964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7"/>
            <p:cNvSpPr/>
            <p:nvPr/>
          </p:nvSpPr>
          <p:spPr>
            <a:xfrm>
              <a:off x="-31213" y="2369731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3"/>
          <p:cNvGrpSpPr/>
          <p:nvPr/>
        </p:nvGrpSpPr>
        <p:grpSpPr>
          <a:xfrm>
            <a:off x="7168449" y="1399455"/>
            <a:ext cx="10738551" cy="8677268"/>
            <a:chOff x="7198074" y="546387"/>
            <a:chExt cx="10738551" cy="8677268"/>
          </a:xfrm>
        </p:grpSpPr>
        <p:grpSp>
          <p:nvGrpSpPr>
            <p:cNvPr id="4" name="Group 4"/>
            <p:cNvGrpSpPr/>
            <p:nvPr/>
          </p:nvGrpSpPr>
          <p:grpSpPr>
            <a:xfrm>
              <a:off x="7198074" y="4290191"/>
              <a:ext cx="10738550" cy="3274834"/>
              <a:chOff x="-6023" y="5171125"/>
              <a:chExt cx="10878903" cy="4216033"/>
            </a:xfrm>
          </p:grpSpPr>
          <p:sp>
            <p:nvSpPr>
              <p:cNvPr id="6" name="AutoShape 6"/>
              <p:cNvSpPr/>
              <p:nvPr/>
            </p:nvSpPr>
            <p:spPr>
              <a:xfrm>
                <a:off x="-4757" y="5171125"/>
                <a:ext cx="10184170" cy="0"/>
              </a:xfrm>
              <a:prstGeom prst="line">
                <a:avLst/>
              </a:prstGeom>
              <a:ln w="101600" cap="rnd">
                <a:solidFill>
                  <a:srgbClr val="F2F3F4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8" name="AutoShape 8"/>
              <p:cNvSpPr/>
              <p:nvPr/>
            </p:nvSpPr>
            <p:spPr>
              <a:xfrm>
                <a:off x="-6023" y="6937238"/>
                <a:ext cx="10186702" cy="0"/>
              </a:xfrm>
              <a:prstGeom prst="line">
                <a:avLst/>
              </a:prstGeom>
              <a:ln w="101600" cap="rnd">
                <a:solidFill>
                  <a:srgbClr val="F2F3F4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2532" y="7141840"/>
                <a:ext cx="10870348" cy="22453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3359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E2C4B"/>
                    </a:solidFill>
                    <a:latin typeface="Muli Regular"/>
                  </a:rPr>
                  <a:t>P. </a:t>
                </a:r>
                <a:r>
                  <a:rPr lang="en-US" sz="2000" dirty="0" err="1">
                    <a:solidFill>
                      <a:srgbClr val="0E2C4B"/>
                    </a:solidFill>
                    <a:latin typeface="Muli Regular"/>
                  </a:rPr>
                  <a:t>MacEira</a:t>
                </a:r>
                <a:r>
                  <a:rPr lang="en-US" sz="2000" dirty="0">
                    <a:solidFill>
                      <a:srgbClr val="0E2C4B"/>
                    </a:solidFill>
                    <a:latin typeface="Muli Regular"/>
                  </a:rPr>
                  <a:t>-Elvira, T. </a:t>
                </a:r>
                <a:r>
                  <a:rPr lang="en-US" sz="2000" dirty="0" err="1">
                    <a:solidFill>
                      <a:srgbClr val="0E2C4B"/>
                    </a:solidFill>
                    <a:latin typeface="Muli Regular"/>
                  </a:rPr>
                  <a:t>Popa</a:t>
                </a:r>
                <a:r>
                  <a:rPr lang="en-US" sz="2000" dirty="0">
                    <a:solidFill>
                      <a:srgbClr val="0E2C4B"/>
                    </a:solidFill>
                    <a:latin typeface="Muli Regular"/>
                  </a:rPr>
                  <a:t>, A. C. </a:t>
                </a:r>
                <a:r>
                  <a:rPr lang="en-US" sz="2000" dirty="0" err="1">
                    <a:solidFill>
                      <a:srgbClr val="0E2C4B"/>
                    </a:solidFill>
                    <a:latin typeface="Muli Regular"/>
                  </a:rPr>
                  <a:t>Schmid</a:t>
                </a:r>
                <a:r>
                  <a:rPr lang="en-US" sz="2000" dirty="0">
                    <a:solidFill>
                      <a:srgbClr val="0E2C4B"/>
                    </a:solidFill>
                    <a:latin typeface="Muli Regular"/>
                  </a:rPr>
                  <a:t>, and F. C. Hummel, “Wearable technology in stroke rehabilitation: Towards improved diagnosis and treatment of upper-limb motor impairment,” </a:t>
                </a:r>
                <a:r>
                  <a:rPr lang="en-US" sz="2000" i="1" dirty="0">
                    <a:solidFill>
                      <a:srgbClr val="0E2C4B"/>
                    </a:solidFill>
                    <a:latin typeface="Muli Regular"/>
                  </a:rPr>
                  <a:t>J. </a:t>
                </a:r>
                <a:r>
                  <a:rPr lang="en-US" sz="2000" i="1" dirty="0" err="1">
                    <a:solidFill>
                      <a:srgbClr val="0E2C4B"/>
                    </a:solidFill>
                    <a:latin typeface="Muli Regular"/>
                  </a:rPr>
                  <a:t>Neuroeng</a:t>
                </a:r>
                <a:r>
                  <a:rPr lang="en-US" sz="2000" i="1" dirty="0">
                    <a:solidFill>
                      <a:srgbClr val="0E2C4B"/>
                    </a:solidFill>
                    <a:latin typeface="Muli Regular"/>
                  </a:rPr>
                  <a:t>. </a:t>
                </a:r>
                <a:r>
                  <a:rPr lang="en-US" sz="2000" i="1" dirty="0" err="1">
                    <a:solidFill>
                      <a:srgbClr val="0E2C4B"/>
                    </a:solidFill>
                    <a:latin typeface="Muli Regular"/>
                  </a:rPr>
                  <a:t>Rehabil</a:t>
                </a:r>
                <a:r>
                  <a:rPr lang="en-US" sz="2000" dirty="0">
                    <a:solidFill>
                      <a:srgbClr val="0E2C4B"/>
                    </a:solidFill>
                    <a:latin typeface="Muli Regular"/>
                  </a:rPr>
                  <a:t>., vol. 16, no. 1, 2019, </a:t>
                </a:r>
                <a:r>
                  <a:rPr lang="en-US" sz="2000" dirty="0" err="1">
                    <a:solidFill>
                      <a:srgbClr val="0E2C4B"/>
                    </a:solidFill>
                    <a:latin typeface="Muli Regular"/>
                  </a:rPr>
                  <a:t>doi</a:t>
                </a:r>
                <a:r>
                  <a:rPr lang="en-US" sz="2000" dirty="0">
                    <a:solidFill>
                      <a:srgbClr val="0E2C4B"/>
                    </a:solidFill>
                    <a:latin typeface="Muli Regular"/>
                  </a:rPr>
                  <a:t>: 10.1186/s12984-019-0612-y.</a:t>
                </a:r>
              </a:p>
            </p:txBody>
          </p:sp>
        </p:grpSp>
        <p:sp>
          <p:nvSpPr>
            <p:cNvPr id="29" name="TextBox 10"/>
            <p:cNvSpPr txBox="1"/>
            <p:nvPr/>
          </p:nvSpPr>
          <p:spPr>
            <a:xfrm>
              <a:off x="7199323" y="7915605"/>
              <a:ext cx="10737302" cy="1308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E2C4B"/>
                  </a:solidFill>
                  <a:latin typeface="Muli Regular"/>
                </a:rPr>
                <a:t>R. Alexandre, O. </a:t>
              </a:r>
              <a:r>
                <a:rPr lang="en-US" sz="2000" dirty="0" err="1">
                  <a:solidFill>
                    <a:srgbClr val="0E2C4B"/>
                  </a:solidFill>
                  <a:latin typeface="Muli Regular"/>
                </a:rPr>
                <a:t>Postolache</a:t>
              </a:r>
              <a:r>
                <a:rPr lang="en-US" sz="2000" dirty="0">
                  <a:solidFill>
                    <a:srgbClr val="0E2C4B"/>
                  </a:solidFill>
                  <a:latin typeface="Muli Regular"/>
                </a:rPr>
                <a:t>, and P. S. </a:t>
              </a:r>
              <a:r>
                <a:rPr lang="en-US" sz="2000" dirty="0" err="1">
                  <a:solidFill>
                    <a:srgbClr val="0E2C4B"/>
                  </a:solidFill>
                  <a:latin typeface="Muli Regular"/>
                </a:rPr>
                <a:t>Girao</a:t>
              </a:r>
              <a:r>
                <a:rPr lang="en-US" sz="2000" dirty="0">
                  <a:solidFill>
                    <a:srgbClr val="0E2C4B"/>
                  </a:solidFill>
                  <a:latin typeface="Muli Regular"/>
                </a:rPr>
                <a:t>, “Physical rehabilitation based on smart wearable and virtual reality serious game,” </a:t>
              </a:r>
              <a:r>
                <a:rPr lang="en-US" sz="2000" i="1" dirty="0">
                  <a:solidFill>
                    <a:srgbClr val="0E2C4B"/>
                  </a:solidFill>
                  <a:latin typeface="Muli Regular"/>
                </a:rPr>
                <a:t>I2MTC 2019 - 2019 IEEE Int. </a:t>
              </a:r>
              <a:r>
                <a:rPr lang="en-US" sz="2000" i="1" dirty="0" err="1">
                  <a:solidFill>
                    <a:srgbClr val="0E2C4B"/>
                  </a:solidFill>
                  <a:latin typeface="Muli Regular"/>
                </a:rPr>
                <a:t>Instrum</a:t>
              </a:r>
              <a:r>
                <a:rPr lang="en-US" sz="2000" i="1" dirty="0">
                  <a:solidFill>
                    <a:srgbClr val="0E2C4B"/>
                  </a:solidFill>
                  <a:latin typeface="Muli Regular"/>
                </a:rPr>
                <a:t>. Meas. Technol. Conf. Proc.</a:t>
              </a:r>
              <a:r>
                <a:rPr lang="en-US" sz="2000" dirty="0">
                  <a:solidFill>
                    <a:srgbClr val="0E2C4B"/>
                  </a:solidFill>
                  <a:latin typeface="Muli Regular"/>
                </a:rPr>
                <a:t>, vol. 2019-May, 2019, </a:t>
              </a:r>
              <a:r>
                <a:rPr lang="en-US" sz="2000" dirty="0" err="1">
                  <a:solidFill>
                    <a:srgbClr val="0E2C4B"/>
                  </a:solidFill>
                  <a:latin typeface="Muli Regular"/>
                </a:rPr>
                <a:t>doi</a:t>
              </a:r>
              <a:r>
                <a:rPr lang="en-US" sz="2000" dirty="0">
                  <a:solidFill>
                    <a:srgbClr val="0E2C4B"/>
                  </a:solidFill>
                  <a:latin typeface="Muli Regular"/>
                </a:rPr>
                <a:t>: 10.1109/I2MTC.2019.8826947.</a:t>
              </a:r>
            </a:p>
          </p:txBody>
        </p:sp>
        <p:sp>
          <p:nvSpPr>
            <p:cNvPr id="30" name="TextBox 14"/>
            <p:cNvSpPr txBox="1"/>
            <p:nvPr/>
          </p:nvSpPr>
          <p:spPr>
            <a:xfrm>
              <a:off x="7201823" y="546387"/>
              <a:ext cx="10734802" cy="1308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rgbClr val="0E2C4B"/>
                  </a:solidFill>
                  <a:latin typeface="Muli Regular"/>
                </a:rPr>
                <a:t>K. </a:t>
              </a:r>
              <a:r>
                <a:rPr lang="en-GB" sz="2000" dirty="0" err="1">
                  <a:solidFill>
                    <a:srgbClr val="0E2C4B"/>
                  </a:solidFill>
                  <a:latin typeface="Muli Regular"/>
                </a:rPr>
                <a:t>Kietzmann</a:t>
              </a:r>
              <a:r>
                <a:rPr lang="en-GB" sz="2000" dirty="0">
                  <a:solidFill>
                    <a:srgbClr val="0E2C4B"/>
                  </a:solidFill>
                  <a:latin typeface="Muli Regular"/>
                </a:rPr>
                <a:t>, J., &amp; Robson, “Introduction to The Internet of Everything : Connecting People , Things , and Data </a:t>
              </a:r>
              <a:r>
                <a:rPr lang="en-GB" sz="2000" dirty="0" err="1">
                  <a:solidFill>
                    <a:srgbClr val="0E2C4B"/>
                  </a:solidFill>
                  <a:latin typeface="Muli Regular"/>
                </a:rPr>
                <a:t>Minitrack</a:t>
              </a:r>
              <a:r>
                <a:rPr lang="en-GB" sz="2000" dirty="0">
                  <a:solidFill>
                    <a:srgbClr val="0E2C4B"/>
                  </a:solidFill>
                  <a:latin typeface="Muli Regular"/>
                </a:rPr>
                <a:t>,” </a:t>
              </a:r>
              <a:r>
                <a:rPr lang="en-GB" sz="2000" i="1" dirty="0">
                  <a:solidFill>
                    <a:srgbClr val="0E2C4B"/>
                  </a:solidFill>
                  <a:latin typeface="Muli Regular"/>
                </a:rPr>
                <a:t>2016 49th Hawaii Int. Conf. Syst. Sci., p. </a:t>
              </a:r>
              <a:r>
                <a:rPr lang="en-GB" sz="2000" dirty="0">
                  <a:solidFill>
                    <a:srgbClr val="0E2C4B"/>
                  </a:solidFill>
                  <a:latin typeface="Muli Regular"/>
                </a:rPr>
                <a:t>(pp. 3918-3918). IEEE Computer Society., 2016, </a:t>
              </a:r>
              <a:r>
                <a:rPr lang="en-GB" sz="2000" dirty="0" err="1">
                  <a:solidFill>
                    <a:srgbClr val="0E2C4B"/>
                  </a:solidFill>
                  <a:latin typeface="Muli Regular"/>
                </a:rPr>
                <a:t>doi</a:t>
              </a:r>
              <a:r>
                <a:rPr lang="en-GB" sz="2000" dirty="0">
                  <a:solidFill>
                    <a:srgbClr val="0E2C4B"/>
                  </a:solidFill>
                  <a:latin typeface="Muli Regular"/>
                </a:rPr>
                <a:t>: 10.1109/HICSS.2016.728</a:t>
              </a:r>
              <a:endParaRPr lang="en-US" sz="2000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sp>
        <p:nvSpPr>
          <p:cNvPr id="32" name="TextBox 10"/>
          <p:cNvSpPr txBox="1"/>
          <p:nvPr/>
        </p:nvSpPr>
        <p:spPr>
          <a:xfrm>
            <a:off x="7193047" y="266700"/>
            <a:ext cx="10713953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E2C4B"/>
                </a:solidFill>
                <a:latin typeface="Muli Regular"/>
              </a:rPr>
              <a:t>G. L. </a:t>
            </a:r>
            <a:r>
              <a:rPr lang="en-GB" sz="2000" dirty="0" err="1">
                <a:solidFill>
                  <a:srgbClr val="0E2C4B"/>
                </a:solidFill>
                <a:latin typeface="Muli Regular"/>
              </a:rPr>
              <a:t>Krahn</a:t>
            </a:r>
            <a:r>
              <a:rPr lang="en-GB" sz="2000" dirty="0">
                <a:solidFill>
                  <a:srgbClr val="0E2C4B"/>
                </a:solidFill>
                <a:latin typeface="Muli Regular"/>
              </a:rPr>
              <a:t> and D. </a:t>
            </a:r>
            <a:r>
              <a:rPr lang="en-GB" sz="2000" dirty="0" err="1">
                <a:solidFill>
                  <a:srgbClr val="0E2C4B"/>
                </a:solidFill>
                <a:latin typeface="Muli Regular"/>
              </a:rPr>
              <a:t>Ph</a:t>
            </a:r>
            <a:r>
              <a:rPr lang="en-GB" sz="2000" dirty="0">
                <a:solidFill>
                  <a:srgbClr val="0E2C4B"/>
                </a:solidFill>
                <a:latin typeface="Muli Regular"/>
              </a:rPr>
              <a:t>, “WHO World Report on Disability : A review,” </a:t>
            </a:r>
            <a:r>
              <a:rPr lang="en-GB" sz="2000" i="1" dirty="0" err="1">
                <a:solidFill>
                  <a:srgbClr val="0E2C4B"/>
                </a:solidFill>
                <a:latin typeface="Muli Regular"/>
              </a:rPr>
              <a:t>Disabil</a:t>
            </a:r>
            <a:r>
              <a:rPr lang="en-GB" sz="2000" i="1" dirty="0">
                <a:solidFill>
                  <a:srgbClr val="0E2C4B"/>
                </a:solidFill>
                <a:latin typeface="Muli Regular"/>
              </a:rPr>
              <a:t>. Health J</a:t>
            </a:r>
            <a:r>
              <a:rPr lang="en-GB" sz="2000" dirty="0">
                <a:solidFill>
                  <a:srgbClr val="0E2C4B"/>
                </a:solidFill>
                <a:latin typeface="Muli Regular"/>
              </a:rPr>
              <a:t>., vol. 4, no. 3, pp. 141–142, 2011, </a:t>
            </a:r>
            <a:r>
              <a:rPr lang="en-GB" sz="2000" dirty="0" err="1">
                <a:solidFill>
                  <a:srgbClr val="0E2C4B"/>
                </a:solidFill>
                <a:latin typeface="Muli Regular"/>
              </a:rPr>
              <a:t>doi</a:t>
            </a:r>
            <a:r>
              <a:rPr lang="en-GB" sz="2000" dirty="0">
                <a:solidFill>
                  <a:srgbClr val="0E2C4B"/>
                </a:solidFill>
                <a:latin typeface="Muli Regular"/>
              </a:rPr>
              <a:t>: 10.1016/j.dhjo.2011.05.001</a:t>
            </a:r>
            <a:endParaRPr lang="en-US" sz="20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7172198" y="3132260"/>
            <a:ext cx="10963402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E2C4B"/>
                </a:solidFill>
                <a:latin typeface="Muli Regular"/>
              </a:rPr>
              <a:t>M. </a:t>
            </a:r>
            <a:r>
              <a:rPr lang="en-GB" sz="2000" dirty="0" err="1" smtClean="0">
                <a:solidFill>
                  <a:srgbClr val="0E2C4B"/>
                </a:solidFill>
                <a:latin typeface="Muli Regular"/>
              </a:rPr>
              <a:t>Raad</a:t>
            </a:r>
            <a:r>
              <a:rPr lang="en-GB" sz="2000" dirty="0" smtClean="0">
                <a:solidFill>
                  <a:srgbClr val="0E2C4B"/>
                </a:solidFill>
                <a:latin typeface="Muli Regular"/>
              </a:rPr>
              <a:t> et al., “An IOT based wearable smart glove for remote monitoring of rheumatoid arthritis patients,” </a:t>
            </a:r>
            <a:r>
              <a:rPr lang="en-GB" sz="2000" i="1" dirty="0" smtClean="0">
                <a:solidFill>
                  <a:srgbClr val="0E2C4B"/>
                </a:solidFill>
                <a:latin typeface="Muli Regular"/>
              </a:rPr>
              <a:t>BIOSIGNALS 2019 - 12th Int. Conf. Bio-Inspired Syst. Signal Process. Proceedings; Part 12th Int. Jt. Conf. Biomed. Eng. Syst. Technol. BIOSTEC 2019,</a:t>
            </a:r>
            <a:r>
              <a:rPr lang="en-GB" sz="2000" dirty="0" smtClean="0">
                <a:solidFill>
                  <a:srgbClr val="0E2C4B"/>
                </a:solidFill>
                <a:latin typeface="Muli Regular"/>
              </a:rPr>
              <a:t> no. </a:t>
            </a:r>
            <a:r>
              <a:rPr lang="en-GB" sz="2000" dirty="0" err="1" smtClean="0">
                <a:solidFill>
                  <a:srgbClr val="0E2C4B"/>
                </a:solidFill>
                <a:latin typeface="Muli Regular"/>
              </a:rPr>
              <a:t>Biostec</a:t>
            </a:r>
            <a:r>
              <a:rPr lang="en-GB" sz="2000" dirty="0" smtClean="0">
                <a:solidFill>
                  <a:srgbClr val="0E2C4B"/>
                </a:solidFill>
                <a:latin typeface="Muli Regular"/>
              </a:rPr>
              <a:t>, pp. 224–228, 2019, </a:t>
            </a:r>
            <a:r>
              <a:rPr lang="en-GB" sz="2000" dirty="0" err="1" smtClean="0">
                <a:solidFill>
                  <a:srgbClr val="0E2C4B"/>
                </a:solidFill>
                <a:latin typeface="Muli Regular"/>
              </a:rPr>
              <a:t>doi</a:t>
            </a:r>
            <a:r>
              <a:rPr lang="en-GB" sz="2000" dirty="0" smtClean="0">
                <a:solidFill>
                  <a:srgbClr val="0E2C4B"/>
                </a:solidFill>
                <a:latin typeface="Muli Regular"/>
              </a:rPr>
              <a:t>: 10.5220/0007573302240228</a:t>
            </a:r>
            <a:endParaRPr lang="en-US" sz="20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7176895" y="5432002"/>
            <a:ext cx="10730105" cy="824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E2C4B"/>
                </a:solidFill>
                <a:latin typeface="Muli Regular"/>
              </a:rPr>
              <a:t>O. Nave, C., Yang, Y., </a:t>
            </a:r>
            <a:r>
              <a:rPr lang="en-GB" sz="2000" dirty="0" err="1">
                <a:solidFill>
                  <a:srgbClr val="0E2C4B"/>
                </a:solidFill>
                <a:latin typeface="Muli Regular"/>
              </a:rPr>
              <a:t>Viegas</a:t>
            </a:r>
            <a:r>
              <a:rPr lang="en-GB" sz="2000" dirty="0">
                <a:solidFill>
                  <a:srgbClr val="0E2C4B"/>
                </a:solidFill>
                <a:latin typeface="Muli Regular"/>
              </a:rPr>
              <a:t>, V., &amp; </a:t>
            </a:r>
            <a:r>
              <a:rPr lang="en-GB" sz="2000" dirty="0" err="1">
                <a:solidFill>
                  <a:srgbClr val="0E2C4B"/>
                </a:solidFill>
                <a:latin typeface="Muli Regular"/>
              </a:rPr>
              <a:t>Postolache</a:t>
            </a:r>
            <a:r>
              <a:rPr lang="en-GB" sz="2000" dirty="0">
                <a:solidFill>
                  <a:srgbClr val="0E2C4B"/>
                </a:solidFill>
                <a:latin typeface="Muli Regular"/>
              </a:rPr>
              <a:t>, “Physical Rehabilitation based on Smart Walker,” </a:t>
            </a:r>
            <a:r>
              <a:rPr lang="en-GB" sz="2000" i="1" dirty="0">
                <a:solidFill>
                  <a:srgbClr val="0E2C4B"/>
                </a:solidFill>
                <a:latin typeface="Muli Regular"/>
              </a:rPr>
              <a:t>2018 12th Int. Conf. Sens. Technol</a:t>
            </a:r>
            <a:r>
              <a:rPr lang="en-GB" sz="2000" dirty="0">
                <a:solidFill>
                  <a:srgbClr val="0E2C4B"/>
                </a:solidFill>
                <a:latin typeface="Muli Regular"/>
              </a:rPr>
              <a:t>., p. (pp. 388-393). IEEE., 2018</a:t>
            </a:r>
            <a:endParaRPr lang="en-US" sz="20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25" name="AutoShape 8"/>
          <p:cNvSpPr/>
          <p:nvPr/>
        </p:nvSpPr>
        <p:spPr>
          <a:xfrm>
            <a:off x="7169699" y="1249503"/>
            <a:ext cx="10055280" cy="0"/>
          </a:xfrm>
          <a:prstGeom prst="line">
            <a:avLst/>
          </a:prstGeom>
          <a:ln w="1016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8"/>
          <p:cNvSpPr/>
          <p:nvPr/>
        </p:nvSpPr>
        <p:spPr>
          <a:xfrm>
            <a:off x="7176895" y="2923314"/>
            <a:ext cx="10055280" cy="0"/>
          </a:xfrm>
          <a:prstGeom prst="line">
            <a:avLst/>
          </a:prstGeom>
          <a:ln w="1016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55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xmlns="" id="{FCBFA1EB-01EA-024B-9379-2533F3728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1158876"/>
            <a:ext cx="11835286" cy="8251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777882">
            <a:off x="2559489" y="992257"/>
            <a:ext cx="3352800" cy="1303401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4">
            <a:alphaModFix amt="21999"/>
          </a:blip>
          <a:srcRect/>
          <a:stretch>
            <a:fillRect/>
          </a:stretch>
        </p:blipFill>
        <p:spPr>
          <a:xfrm>
            <a:off x="3124200" y="2152086"/>
            <a:ext cx="2223383" cy="771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67060" y="6362700"/>
            <a:ext cx="2628231" cy="26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0860" y="2208734"/>
            <a:ext cx="10449522" cy="7590696"/>
            <a:chOff x="-2030222" y="615000"/>
            <a:chExt cx="14822906" cy="10120930"/>
          </a:xfrm>
        </p:grpSpPr>
        <p:sp>
          <p:nvSpPr>
            <p:cNvPr id="3" name="TextBox 3"/>
            <p:cNvSpPr txBox="1"/>
            <p:nvPr/>
          </p:nvSpPr>
          <p:spPr>
            <a:xfrm>
              <a:off x="-2030221" y="615000"/>
              <a:ext cx="14822905" cy="11955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400" dirty="0">
                  <a:solidFill>
                    <a:srgbClr val="0E2C4B"/>
                  </a:solidFill>
                  <a:latin typeface="Muli Bold Bold"/>
                </a:rPr>
                <a:t>Disabilities: </a:t>
              </a:r>
              <a:r>
                <a:rPr lang="en-US" sz="4400" dirty="0">
                  <a:solidFill>
                    <a:srgbClr val="F36825"/>
                  </a:solidFill>
                  <a:latin typeface="Muli Bold Bold"/>
                </a:rPr>
                <a:t>World \ Africa Statistics</a:t>
              </a:r>
              <a:endParaRPr lang="en-US" sz="4400" dirty="0">
                <a:solidFill>
                  <a:srgbClr val="0E2C4B"/>
                </a:solidFill>
                <a:latin typeface="Muli Bol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2030222" y="2979959"/>
              <a:ext cx="14822905" cy="77559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0E2C4B"/>
                  </a:solidFill>
                  <a:latin typeface="Muli Regular"/>
                </a:rPr>
                <a:t>According to World Health Organization and the World Bank, more than a billion people in the world today experience disability – about 15% of the world’s population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0E2C4B"/>
                </a:solidFill>
                <a:latin typeface="Muli Regular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0E2C4B"/>
                  </a:solidFill>
                  <a:latin typeface="Muli Regular"/>
                </a:rPr>
                <a:t>According to the United Nations, about 40% of the population in Africa live with disabilities. This is about 80 million people, of which Nigeria has 25 million.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0E2C4B"/>
                </a:solidFill>
                <a:latin typeface="Muli Regular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0E2C4B"/>
                  </a:solidFill>
                  <a:latin typeface="Muli Regular"/>
                </a:rPr>
                <a:t>The most common disability type is </a:t>
              </a:r>
              <a:r>
                <a:rPr lang="en-GB" sz="2800" b="1" dirty="0">
                  <a:solidFill>
                    <a:srgbClr val="0E2C4B"/>
                  </a:solidFill>
                  <a:latin typeface="Muli Regular"/>
                </a:rPr>
                <a:t>mobility</a:t>
              </a:r>
              <a:r>
                <a:rPr lang="en-GB" sz="2800" dirty="0">
                  <a:solidFill>
                    <a:srgbClr val="0E2C4B"/>
                  </a:solidFill>
                  <a:latin typeface="Muli Regular"/>
                </a:rPr>
                <a:t>.</a:t>
              </a:r>
              <a:endParaRPr lang="en-US" sz="2800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36977" y="372979"/>
            <a:ext cx="64010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F36825"/>
                </a:solidFill>
                <a:latin typeface="Muli Bold Bold"/>
              </a:rPr>
              <a:t>INTRODUCTION</a:t>
            </a:r>
            <a:endParaRPr lang="en-US" sz="5000" dirty="0">
              <a:solidFill>
                <a:srgbClr val="0E2C4B"/>
              </a:solidFill>
              <a:latin typeface="Muli Bold 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1898"/>
          <a:stretch/>
        </p:blipFill>
        <p:spPr>
          <a:xfrm>
            <a:off x="164102" y="2208734"/>
            <a:ext cx="7146759" cy="687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646090" y="1943100"/>
            <a:ext cx="913508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rgbClr val="0E2C4B"/>
                </a:solidFill>
                <a:latin typeface="Muli Bold Bold"/>
              </a:rPr>
              <a:t>Motor Impairments </a:t>
            </a:r>
            <a:r>
              <a:rPr lang="en-US" sz="4400" dirty="0" smtClean="0">
                <a:solidFill>
                  <a:srgbClr val="F36825"/>
                </a:solidFill>
                <a:latin typeface="Muli Bold Bold"/>
              </a:rPr>
              <a:t>&amp; Its Causes </a:t>
            </a:r>
            <a:endParaRPr lang="en-US" sz="44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6977" y="372979"/>
            <a:ext cx="64010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F36825"/>
                </a:solidFill>
                <a:latin typeface="Muli Bold Bold"/>
              </a:rPr>
              <a:t>INTRODUCTION</a:t>
            </a:r>
            <a:endParaRPr lang="en-US" sz="50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8179373" y="3396280"/>
            <a:ext cx="10068521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Motor impairment is the partial or total loss of function of a body part, usually </a:t>
            </a: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the limb(s).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M</a:t>
            </a: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ajor causes include accidents, muscle </a:t>
            </a:r>
            <a:r>
              <a:rPr lang="en-GB" sz="2800" dirty="0">
                <a:solidFill>
                  <a:srgbClr val="0E2C4B"/>
                </a:solidFill>
                <a:latin typeface="Muli Regular"/>
              </a:rPr>
              <a:t>weakness, poor stamina, lack of muscle control, </a:t>
            </a: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partial or </a:t>
            </a:r>
            <a:r>
              <a:rPr lang="en-GB" sz="2800" dirty="0">
                <a:solidFill>
                  <a:srgbClr val="0E2C4B"/>
                </a:solidFill>
                <a:latin typeface="Muli Regular"/>
              </a:rPr>
              <a:t>total paralysis</a:t>
            </a: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rgbClr val="0E2C4B"/>
              </a:solidFill>
              <a:latin typeface="Muli Regula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Some examples are </a:t>
            </a:r>
            <a:r>
              <a:rPr lang="en-GB" sz="2800" dirty="0">
                <a:solidFill>
                  <a:srgbClr val="0E2C4B"/>
                </a:solidFill>
                <a:latin typeface="Muli Regular"/>
              </a:rPr>
              <a:t>conditions such a cerebral palsy, Parkinson’s disease</a:t>
            </a:r>
            <a:r>
              <a:rPr lang="en-GB" sz="2800" dirty="0" smtClean="0">
                <a:solidFill>
                  <a:srgbClr val="0E2C4B"/>
                </a:solidFill>
                <a:latin typeface="Muli Regular"/>
              </a:rPr>
              <a:t>, stroke, etc.</a:t>
            </a:r>
            <a:endParaRPr lang="en-US" sz="2800" dirty="0">
              <a:solidFill>
                <a:srgbClr val="0E2C4B"/>
              </a:solidFill>
              <a:latin typeface="Muli Regular"/>
            </a:endParaRPr>
          </a:p>
        </p:txBody>
      </p:sp>
      <p:pic>
        <p:nvPicPr>
          <p:cNvPr id="1026" name="Picture 2" descr="Types of Physical Disabilities – SHINTONISM YOUTH ASSOCI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50" y="3467003"/>
            <a:ext cx="754379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76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9575" y="236488"/>
            <a:ext cx="8674628" cy="9814023"/>
            <a:chOff x="0" y="0"/>
            <a:chExt cx="6939702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9702" cy="7851218"/>
            </a:xfrm>
            <a:custGeom>
              <a:avLst/>
              <a:gdLst/>
              <a:ahLst/>
              <a:cxnLst/>
              <a:rect l="l" t="t" r="r" b="b"/>
              <a:pathLst>
                <a:path w="6939702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2" y="55880"/>
                    <a:pt x="6939702" y="124460"/>
                  </a:cubicBezTo>
                  <a:lnTo>
                    <a:pt x="6939702" y="7726759"/>
                  </a:lnTo>
                  <a:cubicBezTo>
                    <a:pt x="6939702" y="7795339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13797" y="236488"/>
            <a:ext cx="8674628" cy="9814023"/>
            <a:chOff x="0" y="0"/>
            <a:chExt cx="6939702" cy="785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39702" cy="7851218"/>
            </a:xfrm>
            <a:custGeom>
              <a:avLst/>
              <a:gdLst/>
              <a:ahLst/>
              <a:cxnLst/>
              <a:rect l="l" t="t" r="r" b="b"/>
              <a:pathLst>
                <a:path w="6939702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2" y="55880"/>
                    <a:pt x="6939702" y="124460"/>
                  </a:cubicBezTo>
                  <a:lnTo>
                    <a:pt x="6939702" y="7726759"/>
                  </a:lnTo>
                  <a:cubicBezTo>
                    <a:pt x="6939702" y="7795339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53316" y="1662190"/>
            <a:ext cx="641192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E2C4B"/>
                </a:solidFill>
                <a:latin typeface="Muli Bold Bold"/>
              </a:rPr>
              <a:t>The ways of solving </a:t>
            </a:r>
            <a:r>
              <a:rPr lang="en-US" sz="5000" dirty="0">
                <a:solidFill>
                  <a:srgbClr val="F36825"/>
                </a:solidFill>
                <a:latin typeface="Muli Bold Bold"/>
              </a:rPr>
              <a:t>using</a:t>
            </a:r>
            <a:r>
              <a:rPr lang="en-US" sz="5000" dirty="0">
                <a:solidFill>
                  <a:srgbClr val="0E2C4B"/>
                </a:solidFill>
                <a:latin typeface="Muli Bold Bold"/>
              </a:rPr>
              <a:t> tech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94117" y="1614354"/>
            <a:ext cx="7479483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E2C4B"/>
                </a:solidFill>
                <a:latin typeface="Muli Bold Bold"/>
              </a:rPr>
              <a:t>Limitations of tech – especially in</a:t>
            </a:r>
            <a:r>
              <a:rPr lang="en-US" sz="5000" dirty="0">
                <a:solidFill>
                  <a:srgbClr val="F36825"/>
                </a:solidFill>
                <a:latin typeface="Muli Bold Bold"/>
              </a:rPr>
              <a:t> developing countries</a:t>
            </a:r>
            <a:endParaRPr lang="en-US" sz="50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13797" y="4232757"/>
            <a:ext cx="8674628" cy="0"/>
          </a:xfrm>
          <a:prstGeom prst="line">
            <a:avLst/>
          </a:prstGeom>
          <a:ln w="76200" cap="flat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401179" y="4709555"/>
            <a:ext cx="6411925" cy="5659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The use of assistive technology like mobility aids such as;</a:t>
            </a:r>
            <a:endParaRPr lang="en-US" sz="2800" dirty="0">
              <a:solidFill>
                <a:srgbClr val="0E2C4B"/>
              </a:solidFill>
              <a:latin typeface="Muli Regular"/>
            </a:endParaRP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endParaRPr lang="en-US" sz="2800" dirty="0">
              <a:solidFill>
                <a:srgbClr val="0E2C4B"/>
              </a:solidFill>
              <a:latin typeface="Muli Regular"/>
            </a:endParaRP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E2C4B"/>
                </a:solidFill>
                <a:latin typeface="Muli Regular"/>
              </a:rPr>
              <a:t>Wheelchairs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E2C4B"/>
                </a:solidFill>
                <a:latin typeface="Muli Regular"/>
              </a:rPr>
              <a:t>Assistive Canes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Walkers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Crutches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Adaptive Keyboard, etc.</a:t>
            </a:r>
            <a:endParaRPr lang="en-US" sz="2800" dirty="0">
              <a:solidFill>
                <a:srgbClr val="0E2C4B"/>
              </a:solidFill>
              <a:latin typeface="Muli Regular"/>
            </a:endParaRP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endParaRPr lang="en-US" sz="2400" dirty="0">
              <a:solidFill>
                <a:srgbClr val="0E2C4B"/>
              </a:solidFill>
              <a:latin typeface="Muli Regular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299575" y="4232757"/>
            <a:ext cx="8674628" cy="0"/>
          </a:xfrm>
          <a:prstGeom prst="line">
            <a:avLst/>
          </a:prstGeom>
          <a:ln w="76200" cap="flat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366905" y="4709555"/>
            <a:ext cx="6411925" cy="453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Lack of appropriate training and support.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GB" sz="2800" dirty="0">
                <a:solidFill>
                  <a:srgbClr val="0E2C4B"/>
                </a:solidFill>
                <a:latin typeface="Muli Regular"/>
              </a:rPr>
              <a:t>Difficulties in procuring and managing equipment.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E2C4B"/>
                </a:solidFill>
                <a:latin typeface="Muli Regular"/>
              </a:rPr>
              <a:t>Poverty / lack of resources</a:t>
            </a:r>
          </a:p>
          <a:p>
            <a:pPr marL="259080" lvl="1">
              <a:lnSpc>
                <a:spcPts val="3359"/>
              </a:lnSpc>
            </a:pPr>
            <a:endParaRPr lang="en-US" sz="2400" dirty="0">
              <a:solidFill>
                <a:srgbClr val="0E2C4B"/>
              </a:solidFill>
              <a:latin typeface="Muli Regular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GB" sz="2400" dirty="0">
              <a:solidFill>
                <a:srgbClr val="0E2C4B"/>
              </a:solidFill>
              <a:latin typeface="Muli Regular"/>
            </a:endParaRPr>
          </a:p>
          <a:p>
            <a:pPr marL="259080" lvl="1">
              <a:lnSpc>
                <a:spcPts val="3359"/>
              </a:lnSpc>
            </a:pPr>
            <a:r>
              <a:rPr lang="en-GB" sz="2800" b="1" dirty="0">
                <a:solidFill>
                  <a:srgbClr val="0E2C4B"/>
                </a:solidFill>
                <a:latin typeface="Muli Regular"/>
              </a:rPr>
              <a:t>Thus, the need for a cheaper solution</a:t>
            </a:r>
            <a:endParaRPr lang="en-US" sz="2800" b="1" dirty="0">
              <a:solidFill>
                <a:srgbClr val="0E2C4B"/>
              </a:solidFill>
              <a:latin typeface="Muli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589" y="2159622"/>
            <a:ext cx="5972525" cy="3471516"/>
            <a:chOff x="0" y="0"/>
            <a:chExt cx="4778020" cy="2301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8587" y="5943735"/>
            <a:ext cx="5972525" cy="3577032"/>
            <a:chOff x="0" y="0"/>
            <a:chExt cx="4778020" cy="2301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539684" y="2148189"/>
            <a:ext cx="5972525" cy="3449458"/>
            <a:chOff x="0" y="0"/>
            <a:chExt cx="4778020" cy="23018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539684" y="5943735"/>
            <a:ext cx="5972525" cy="3577032"/>
            <a:chOff x="0" y="0"/>
            <a:chExt cx="4778020" cy="23018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779354" y="2159622"/>
            <a:ext cx="5208628" cy="7169669"/>
            <a:chOff x="0" y="0"/>
            <a:chExt cx="4166903" cy="4832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66903" cy="4832840"/>
            </a:xfrm>
            <a:custGeom>
              <a:avLst/>
              <a:gdLst/>
              <a:ahLst/>
              <a:cxnLst/>
              <a:rect l="l" t="t" r="r" b="b"/>
              <a:pathLst>
                <a:path w="4166903" h="4832840">
                  <a:moveTo>
                    <a:pt x="4042442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42443" y="0"/>
                  </a:lnTo>
                  <a:cubicBezTo>
                    <a:pt x="4111023" y="0"/>
                    <a:pt x="4166903" y="55880"/>
                    <a:pt x="4166903" y="124460"/>
                  </a:cubicBezTo>
                  <a:lnTo>
                    <a:pt x="4166903" y="4708380"/>
                  </a:lnTo>
                  <a:cubicBezTo>
                    <a:pt x="4166903" y="4776960"/>
                    <a:pt x="4111023" y="4832840"/>
                    <a:pt x="4042443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647700"/>
            <a:ext cx="1402371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400" dirty="0">
                <a:solidFill>
                  <a:srgbClr val="0E2C4B"/>
                </a:solidFill>
                <a:latin typeface="Muli Bold Bold"/>
              </a:rPr>
              <a:t>Background – </a:t>
            </a:r>
            <a:r>
              <a:rPr lang="en-US" sz="5400" dirty="0">
                <a:solidFill>
                  <a:srgbClr val="F36825"/>
                </a:solidFill>
                <a:latin typeface="Muli Bold Bold"/>
              </a:rPr>
              <a:t>Physiotherapy Approaches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0578" y="2535118"/>
            <a:ext cx="4837121" cy="518540"/>
            <a:chOff x="-86227" y="-621770"/>
            <a:chExt cx="6449496" cy="691386"/>
          </a:xfrm>
        </p:grpSpPr>
        <p:grpSp>
          <p:nvGrpSpPr>
            <p:cNvPr id="14" name="Group 14"/>
            <p:cNvGrpSpPr/>
            <p:nvPr/>
          </p:nvGrpSpPr>
          <p:grpSpPr>
            <a:xfrm>
              <a:off x="-86227" y="-621770"/>
              <a:ext cx="6411394" cy="691386"/>
              <a:chOff x="-82362" y="-593904"/>
              <a:chExt cx="6124055" cy="660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82362" y="-593904"/>
                <a:ext cx="6124055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0643" y="-552149"/>
              <a:ext cx="6212626" cy="4408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GB" sz="2000" dirty="0">
                  <a:solidFill>
                    <a:srgbClr val="0E2C4B"/>
                  </a:solidFill>
                  <a:latin typeface="Muli Bold Bold"/>
                </a:rPr>
                <a:t>Electrotherapy</a:t>
              </a:r>
              <a:endParaRPr lang="en-US" sz="2000" dirty="0">
                <a:solidFill>
                  <a:srgbClr val="0E2C4B"/>
                </a:solidFill>
                <a:latin typeface="Muli Bold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139720" y="2501627"/>
            <a:ext cx="4793052" cy="518540"/>
            <a:chOff x="-27468" y="-661874"/>
            <a:chExt cx="6390736" cy="691386"/>
          </a:xfrm>
        </p:grpSpPr>
        <p:grpSp>
          <p:nvGrpSpPr>
            <p:cNvPr id="20" name="Group 20"/>
            <p:cNvGrpSpPr/>
            <p:nvPr/>
          </p:nvGrpSpPr>
          <p:grpSpPr>
            <a:xfrm>
              <a:off x="-27468" y="-661874"/>
              <a:ext cx="6363270" cy="691386"/>
              <a:chOff x="-26237" y="-632211"/>
              <a:chExt cx="6078088" cy="660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26237" y="-632211"/>
                <a:ext cx="607808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04535" y="-592253"/>
              <a:ext cx="6158733" cy="478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E2C4B"/>
                  </a:solidFill>
                  <a:latin typeface="Muli Bold Bold"/>
                </a:rPr>
                <a:t>Soft Tissue Mobilization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696" y="6364646"/>
            <a:ext cx="4305302" cy="518539"/>
            <a:chOff x="0" y="0"/>
            <a:chExt cx="5740403" cy="69138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5740403" cy="691385"/>
              <a:chOff x="0" y="0"/>
              <a:chExt cx="5483136" cy="66039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483136" cy="660399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204536" y="99101"/>
              <a:ext cx="5535867" cy="478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E2C4B"/>
                  </a:solidFill>
                  <a:latin typeface="Muli Bold Bold"/>
                </a:rPr>
                <a:t>Therapeutic Ultrasound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679349" y="6364646"/>
            <a:ext cx="3147281" cy="518539"/>
            <a:chOff x="574186" y="0"/>
            <a:chExt cx="4196375" cy="691386"/>
          </a:xfrm>
        </p:grpSpPr>
        <p:grpSp>
          <p:nvGrpSpPr>
            <p:cNvPr id="32" name="Group 32"/>
            <p:cNvGrpSpPr/>
            <p:nvPr/>
          </p:nvGrpSpPr>
          <p:grpSpPr>
            <a:xfrm>
              <a:off x="574186" y="0"/>
              <a:ext cx="4196375" cy="691386"/>
              <a:chOff x="548453" y="0"/>
              <a:chExt cx="4008306" cy="6604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548453" y="0"/>
                <a:ext cx="4008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682805" y="99101"/>
              <a:ext cx="3979136" cy="478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E2C4B"/>
                  </a:solidFill>
                  <a:latin typeface="Muli Bold Bold"/>
                </a:rPr>
                <a:t>Heat Therapy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109257" y="2443009"/>
            <a:ext cx="4599860" cy="466327"/>
            <a:chOff x="-75915" y="-66501"/>
            <a:chExt cx="5858280" cy="593903"/>
          </a:xfrm>
        </p:grpSpPr>
        <p:sp>
          <p:nvSpPr>
            <p:cNvPr id="38" name="Freeform 38"/>
            <p:cNvSpPr/>
            <p:nvPr/>
          </p:nvSpPr>
          <p:spPr>
            <a:xfrm>
              <a:off x="-75915" y="-66501"/>
              <a:ext cx="5858280" cy="593903"/>
            </a:xfrm>
            <a:custGeom>
              <a:avLst/>
              <a:gdLst/>
              <a:ahLst/>
              <a:cxnLst/>
              <a:rect l="l" t="t" r="r" b="b"/>
              <a:pathLst>
                <a:path w="1760412" h="660400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sp>
        <p:nvSpPr>
          <p:cNvPr id="48" name="TextBox 12"/>
          <p:cNvSpPr txBox="1"/>
          <p:nvPr/>
        </p:nvSpPr>
        <p:spPr>
          <a:xfrm>
            <a:off x="4796591" y="9209782"/>
            <a:ext cx="891279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GB" sz="2800" dirty="0">
                <a:solidFill>
                  <a:srgbClr val="0E2C4B"/>
                </a:solidFill>
                <a:latin typeface="Muli Bold Bold"/>
              </a:rPr>
              <a:t>  For high accuracy of assessment, </a:t>
            </a:r>
            <a:r>
              <a:rPr lang="en-US" sz="2800" dirty="0">
                <a:solidFill>
                  <a:srgbClr val="F36825"/>
                </a:solidFill>
                <a:latin typeface="Muli Bold Bold"/>
              </a:rPr>
              <a:t>ML</a:t>
            </a:r>
            <a:r>
              <a:rPr lang="en-GB" sz="2800" dirty="0">
                <a:solidFill>
                  <a:srgbClr val="0E2C4B"/>
                </a:solidFill>
                <a:latin typeface="Muli Bold Bold"/>
              </a:rPr>
              <a:t> is introduced</a:t>
            </a:r>
            <a:endParaRPr lang="en-US" sz="2800" dirty="0">
              <a:solidFill>
                <a:srgbClr val="F36825"/>
              </a:solidFill>
              <a:latin typeface="Muli Bold Bold"/>
            </a:endParaRPr>
          </a:p>
        </p:txBody>
      </p:sp>
      <p:sp>
        <p:nvSpPr>
          <p:cNvPr id="50" name="TextBox 16"/>
          <p:cNvSpPr txBox="1"/>
          <p:nvPr/>
        </p:nvSpPr>
        <p:spPr>
          <a:xfrm>
            <a:off x="13109257" y="2496636"/>
            <a:ext cx="465946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0E2C4B"/>
                </a:solidFill>
                <a:latin typeface="Muli Bold Bold"/>
              </a:rPr>
              <a:t>Range of Motion (ROM) Exercises</a:t>
            </a:r>
            <a:endParaRPr lang="en-US" sz="2000" dirty="0">
              <a:solidFill>
                <a:srgbClr val="0E2C4B"/>
              </a:solidFill>
              <a:latin typeface="Muli Bold Bold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0" y="3124771"/>
            <a:ext cx="3778176" cy="224978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27" y="3158263"/>
            <a:ext cx="3810000" cy="224978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50" y="7082367"/>
            <a:ext cx="3810000" cy="222530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23" y="7082368"/>
            <a:ext cx="3696712" cy="222530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0" t="7859" r="11339" b="13735"/>
          <a:stretch/>
        </p:blipFill>
        <p:spPr>
          <a:xfrm>
            <a:off x="13088825" y="3047008"/>
            <a:ext cx="4679901" cy="609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013" y="3127162"/>
            <a:ext cx="6086269" cy="6041047"/>
            <a:chOff x="0" y="0"/>
            <a:chExt cx="4778020" cy="2301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x-non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23603" y="3127160"/>
            <a:ext cx="5768282" cy="6041048"/>
            <a:chOff x="0" y="0"/>
            <a:chExt cx="4778020" cy="23018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x-none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79354" y="3127163"/>
            <a:ext cx="5208628" cy="6041050"/>
            <a:chOff x="0" y="0"/>
            <a:chExt cx="4166903" cy="4832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66903" cy="4832840"/>
            </a:xfrm>
            <a:custGeom>
              <a:avLst/>
              <a:gdLst/>
              <a:ahLst/>
              <a:cxnLst/>
              <a:rect l="l" t="t" r="r" b="b"/>
              <a:pathLst>
                <a:path w="4166903" h="4832840">
                  <a:moveTo>
                    <a:pt x="4042442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42443" y="0"/>
                  </a:lnTo>
                  <a:cubicBezTo>
                    <a:pt x="4111023" y="0"/>
                    <a:pt x="4166903" y="55880"/>
                    <a:pt x="4166903" y="124460"/>
                  </a:cubicBezTo>
                  <a:lnTo>
                    <a:pt x="4166903" y="4708380"/>
                  </a:lnTo>
                  <a:cubicBezTo>
                    <a:pt x="4166903" y="4776960"/>
                    <a:pt x="4111023" y="4832840"/>
                    <a:pt x="4042443" y="4832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x-none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647700"/>
            <a:ext cx="1402371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0E2C4B"/>
                </a:solidFill>
                <a:latin typeface="Muli Bold Bold"/>
              </a:rPr>
              <a:t>Background – </a:t>
            </a:r>
            <a:r>
              <a:rPr lang="en-US" sz="6000" dirty="0">
                <a:solidFill>
                  <a:srgbClr val="F36825"/>
                </a:solidFill>
                <a:latin typeface="Muli Bold Bold"/>
              </a:rPr>
              <a:t>Machine Learning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698" y="3639720"/>
            <a:ext cx="16607503" cy="4789812"/>
            <a:chOff x="0" y="99101"/>
            <a:chExt cx="23308404" cy="2357083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99101"/>
              <a:ext cx="5400758" cy="222947"/>
              <a:chOff x="0" y="94659"/>
              <a:chExt cx="5158713" cy="21295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94659"/>
                <a:ext cx="5158713" cy="212955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x-none" dirty="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4540" y="99101"/>
              <a:ext cx="4875383" cy="1626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E2C4B"/>
                  </a:solidFill>
                  <a:latin typeface="Muli Bold Bold"/>
                </a:rPr>
                <a:t>SUPERVISED LEARNING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39630"/>
              <a:ext cx="6074598" cy="3660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0E2C4B"/>
                  </a:solidFill>
                  <a:latin typeface="Muli Regular"/>
                </a:rPr>
                <a:t>Examples include K-NN, SVM, Decision </a:t>
              </a:r>
              <a:r>
                <a:rPr lang="en-US" sz="2100" dirty="0" smtClean="0">
                  <a:solidFill>
                    <a:srgbClr val="0E2C4B"/>
                  </a:solidFill>
                  <a:latin typeface="Muli Regular"/>
                </a:rPr>
                <a:t>Trees, etc.</a:t>
              </a:r>
              <a:endParaRPr lang="en-US" sz="2100" dirty="0">
                <a:solidFill>
                  <a:srgbClr val="0E2C4B"/>
                </a:solidFill>
                <a:latin typeface="Muli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6663" y="490698"/>
              <a:ext cx="6403552" cy="858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It is a category of machine learning that deals with using labeled datasets to train algorithms to classify </a:t>
              </a:r>
              <a:r>
                <a:rPr lang="en-US" sz="2400" dirty="0" smtClean="0">
                  <a:solidFill>
                    <a:srgbClr val="0E2C4B"/>
                  </a:solidFill>
                  <a:latin typeface="Muli Regular"/>
                </a:rPr>
                <a:t>data.</a:t>
              </a:r>
              <a:endParaRPr lang="en-US" sz="2400" dirty="0">
                <a:solidFill>
                  <a:srgbClr val="0E2C4B"/>
                </a:solidFill>
                <a:latin typeface="Muli Regular"/>
              </a:endParaRPr>
            </a:p>
          </p:txBody>
        </p:sp>
        <p:sp>
          <p:nvSpPr>
            <p:cNvPr id="48" name="TextBox 18">
              <a:extLst>
                <a:ext uri="{FF2B5EF4-FFF2-40B4-BE49-F238E27FC236}">
                  <a16:creationId xmlns="" xmlns:a16="http://schemas.microsoft.com/office/drawing/2014/main" id="{A010B9D2-B47E-AA48-8A5E-D86C9D58F7F9}"/>
                </a:ext>
              </a:extLst>
            </p:cNvPr>
            <p:cNvSpPr txBox="1"/>
            <p:nvPr/>
          </p:nvSpPr>
          <p:spPr>
            <a:xfrm>
              <a:off x="8442111" y="456603"/>
              <a:ext cx="6049029" cy="858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It is a category of machine learning that deals with using unlabeled datasets to train algorithms to classify </a:t>
              </a:r>
              <a:r>
                <a:rPr lang="en-US" sz="2400" dirty="0" smtClean="0">
                  <a:solidFill>
                    <a:srgbClr val="0E2C4B"/>
                  </a:solidFill>
                  <a:latin typeface="Muli Regular"/>
                </a:rPr>
                <a:t>data.</a:t>
              </a:r>
              <a:endParaRPr lang="en-US" sz="2400" dirty="0">
                <a:solidFill>
                  <a:srgbClr val="0E2C4B"/>
                </a:solidFill>
                <a:latin typeface="Muli Regular"/>
              </a:endParaRPr>
            </a:p>
          </p:txBody>
        </p:sp>
        <p:sp>
          <p:nvSpPr>
            <p:cNvPr id="49" name="TextBox 17">
              <a:extLst>
                <a:ext uri="{FF2B5EF4-FFF2-40B4-BE49-F238E27FC236}">
                  <a16:creationId xmlns="" xmlns:a16="http://schemas.microsoft.com/office/drawing/2014/main" id="{BE7850AB-4D69-4048-B439-6E73E3DC02AB}"/>
                </a:ext>
              </a:extLst>
            </p:cNvPr>
            <p:cNvSpPr txBox="1"/>
            <p:nvPr/>
          </p:nvSpPr>
          <p:spPr>
            <a:xfrm>
              <a:off x="8352417" y="1907149"/>
              <a:ext cx="6138723" cy="549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0E2C4B"/>
                  </a:solidFill>
                  <a:latin typeface="Muli Regular"/>
                </a:rPr>
                <a:t>Examples include K-Means Clustering, Gaussian Mixture </a:t>
              </a:r>
              <a:r>
                <a:rPr lang="en-US" sz="2100" dirty="0" smtClean="0">
                  <a:solidFill>
                    <a:srgbClr val="0E2C4B"/>
                  </a:solidFill>
                  <a:latin typeface="Muli Regular"/>
                </a:rPr>
                <a:t>Model, etc.</a:t>
              </a:r>
              <a:endParaRPr lang="en-US" sz="2100" dirty="0">
                <a:solidFill>
                  <a:srgbClr val="0E2C4B"/>
                </a:solidFill>
                <a:latin typeface="Muli Regular"/>
              </a:endParaRPr>
            </a:p>
          </p:txBody>
        </p:sp>
        <p:sp>
          <p:nvSpPr>
            <p:cNvPr id="50" name="TextBox 18">
              <a:extLst>
                <a:ext uri="{FF2B5EF4-FFF2-40B4-BE49-F238E27FC236}">
                  <a16:creationId xmlns="" xmlns:a16="http://schemas.microsoft.com/office/drawing/2014/main" id="{517B3429-C40F-FB44-B8C0-7C44EA799DB0}"/>
                </a:ext>
              </a:extLst>
            </p:cNvPr>
            <p:cNvSpPr txBox="1"/>
            <p:nvPr/>
          </p:nvSpPr>
          <p:spPr>
            <a:xfrm>
              <a:off x="17164052" y="479967"/>
              <a:ext cx="6049029" cy="10728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E2C4B"/>
                  </a:solidFill>
                  <a:latin typeface="Muli Regular"/>
                </a:rPr>
                <a:t>It is the category of machine learning that deals with training of our models to make sequence of decisions in a state space </a:t>
              </a:r>
              <a:r>
                <a:rPr lang="en-US" sz="2400" dirty="0" smtClean="0">
                  <a:solidFill>
                    <a:srgbClr val="0E2C4B"/>
                  </a:solidFill>
                  <a:latin typeface="Muli Regular"/>
                </a:rPr>
                <a:t>environment.</a:t>
              </a:r>
              <a:endParaRPr lang="en-US" sz="2400" dirty="0">
                <a:solidFill>
                  <a:srgbClr val="0E2C4B"/>
                </a:solidFill>
                <a:latin typeface="Muli Regular"/>
              </a:endParaRPr>
            </a:p>
          </p:txBody>
        </p:sp>
        <p:sp>
          <p:nvSpPr>
            <p:cNvPr id="51" name="TextBox 17">
              <a:extLst>
                <a:ext uri="{FF2B5EF4-FFF2-40B4-BE49-F238E27FC236}">
                  <a16:creationId xmlns="" xmlns:a16="http://schemas.microsoft.com/office/drawing/2014/main" id="{BD47A89F-B1C7-2343-9244-64277540BE49}"/>
                </a:ext>
              </a:extLst>
            </p:cNvPr>
            <p:cNvSpPr txBox="1"/>
            <p:nvPr/>
          </p:nvSpPr>
          <p:spPr>
            <a:xfrm>
              <a:off x="17169681" y="1915996"/>
              <a:ext cx="6138723" cy="3660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0E2C4B"/>
                  </a:solidFill>
                  <a:latin typeface="Muli Regular"/>
                </a:rPr>
                <a:t>Examples include Q-Learning, SARSA </a:t>
              </a:r>
              <a:r>
                <a:rPr lang="en-US" sz="2100" dirty="0" smtClean="0">
                  <a:solidFill>
                    <a:srgbClr val="0E2C4B"/>
                  </a:solidFill>
                  <a:latin typeface="Muli Regular"/>
                </a:rPr>
                <a:t>Learning, etc.</a:t>
              </a:r>
              <a:endParaRPr lang="en-US" sz="2100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139720" y="3639720"/>
            <a:ext cx="4875744" cy="3863750"/>
            <a:chOff x="0" y="96561"/>
            <a:chExt cx="6363270" cy="1829296"/>
          </a:xfrm>
        </p:grpSpPr>
        <p:grpSp>
          <p:nvGrpSpPr>
            <p:cNvPr id="20" name="Group 20"/>
            <p:cNvGrpSpPr/>
            <p:nvPr/>
          </p:nvGrpSpPr>
          <p:grpSpPr>
            <a:xfrm>
              <a:off x="177444" y="96561"/>
              <a:ext cx="4996860" cy="214497"/>
              <a:chOff x="169491" y="92234"/>
              <a:chExt cx="4772916" cy="20488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69491" y="92234"/>
                <a:ext cx="4772916" cy="204884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04538" y="99101"/>
              <a:ext cx="4996860" cy="159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E2C4B"/>
                  </a:solidFill>
                  <a:latin typeface="Muli Bold Bold"/>
                </a:rPr>
                <a:t>UNSUPERVISED LEARNING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63322"/>
              <a:ext cx="6363270" cy="162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dirty="0">
                <a:solidFill>
                  <a:srgbClr val="0E2C4B"/>
                </a:solidFill>
                <a:latin typeface="Muli Regular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45162"/>
              <a:ext cx="6363270" cy="189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258280" y="3548075"/>
            <a:ext cx="3855286" cy="518539"/>
            <a:chOff x="0" y="0"/>
            <a:chExt cx="4910007" cy="660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910007" cy="660400"/>
            </a:xfrm>
            <a:custGeom>
              <a:avLst/>
              <a:gdLst/>
              <a:ahLst/>
              <a:cxnLst/>
              <a:rect l="l" t="t" r="r" b="b"/>
              <a:pathLst>
                <a:path w="1760412" h="660400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3411684" y="3610495"/>
            <a:ext cx="3797804" cy="330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E2C4B"/>
                </a:solidFill>
                <a:latin typeface="Muli Bold Bold"/>
              </a:rPr>
              <a:t>REINFORCEMNET LEARNING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3258280" y="4435482"/>
            <a:ext cx="3855286" cy="2464862"/>
            <a:chOff x="0" y="-47625"/>
            <a:chExt cx="4784357" cy="1483750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229472"/>
              <a:ext cx="4784357" cy="20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endParaRPr lang="en-US" sz="2099" dirty="0">
                <a:solidFill>
                  <a:srgbClr val="0E2C4B"/>
                </a:solidFill>
                <a:latin typeface="Muli Regular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4784357" cy="241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846548" y="7965654"/>
            <a:ext cx="825500" cy="825500"/>
            <a:chOff x="0" y="0"/>
            <a:chExt cx="1100667" cy="1100667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10169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013" y="2019300"/>
            <a:ext cx="17683187" cy="8267699"/>
            <a:chOff x="0" y="-387072"/>
            <a:chExt cx="4778020" cy="2688949"/>
          </a:xfrm>
        </p:grpSpPr>
        <p:sp>
          <p:nvSpPr>
            <p:cNvPr id="3" name="Freeform 3"/>
            <p:cNvSpPr/>
            <p:nvPr/>
          </p:nvSpPr>
          <p:spPr>
            <a:xfrm>
              <a:off x="0" y="-387072"/>
              <a:ext cx="4778020" cy="2688949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647700"/>
            <a:ext cx="1402371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0E2C4B"/>
                </a:solidFill>
                <a:latin typeface="Muli Bold Bold"/>
              </a:rPr>
              <a:t>Review of </a:t>
            </a:r>
            <a:r>
              <a:rPr lang="en-US" sz="7000" dirty="0">
                <a:solidFill>
                  <a:srgbClr val="F36825"/>
                </a:solidFill>
                <a:latin typeface="Muli Bold Bold"/>
              </a:rPr>
              <a:t>Related Works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3233697" y="3548075"/>
            <a:ext cx="1382257" cy="518539"/>
            <a:chOff x="0" y="0"/>
            <a:chExt cx="1760412" cy="660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60412" cy="660400"/>
            </a:xfrm>
            <a:custGeom>
              <a:avLst/>
              <a:gdLst/>
              <a:ahLst/>
              <a:cxnLst/>
              <a:rect l="l" t="t" r="r" b="b"/>
              <a:pathLst>
                <a:path w="1760412" h="660400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413994"/>
              </p:ext>
            </p:extLst>
          </p:nvPr>
        </p:nvGraphicFramePr>
        <p:xfrm>
          <a:off x="454806" y="2161674"/>
          <a:ext cx="17373600" cy="7923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09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67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37160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01425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Title</a:t>
                      </a:r>
                      <a:r>
                        <a:rPr lang="en-GB" sz="2400" baseline="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 of Work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Year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Approach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Gap(s)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IoT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ML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Cost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504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Classification of Ischemic Stroke using Machine Learning Algorithms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2016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Machine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 Learning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Used 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self-reported data, CT 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&amp; MRI scans 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Model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 can only classify types of Ischemic Stroke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Does not aide rehabilitation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No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Yes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Moderate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474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SoPhy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: A Wearable Technology for Lower Limb Assessment in Video Consultations of Physiotherapy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2017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Embedded sensors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Real-time assessment of weight distribution, foot movement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 &amp; 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orientation over web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 interface.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Focused only on lower limb assessment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Rehabilitation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 progress cannot be ascertained.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For use only for video consultations. 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Yes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No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Moderate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11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Physical rehabilitation based on smart wearable and virtual reality serious game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2019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IoT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Virtual Reality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Serious Games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Focused only on upper limb rehabilitation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Yes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No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Expensive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4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028700" y="647700"/>
            <a:ext cx="1402371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0E2C4B"/>
                </a:solidFill>
                <a:latin typeface="Muli Bold Bold"/>
              </a:rPr>
              <a:t>Review of </a:t>
            </a:r>
            <a:r>
              <a:rPr lang="en-US" sz="7000" dirty="0">
                <a:solidFill>
                  <a:srgbClr val="F36825"/>
                </a:solidFill>
                <a:latin typeface="Muli Bold Bold"/>
              </a:rPr>
              <a:t>Related Works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6846548" y="7965654"/>
            <a:ext cx="825500" cy="825500"/>
            <a:chOff x="0" y="0"/>
            <a:chExt cx="1100667" cy="1100667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aphicFrame>
        <p:nvGraphicFramePr>
          <p:cNvPr id="49" name="Table 48">
            <a:extLst>
              <a:ext uri="{FF2B5EF4-FFF2-40B4-BE49-F238E27FC236}">
                <a16:creationId xmlns="" xmlns:a16="http://schemas.microsoft.com/office/drawing/2014/main" id="{C8A9D505-56A4-ED45-A7AF-93E3E471A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14047"/>
              </p:ext>
            </p:extLst>
          </p:nvPr>
        </p:nvGraphicFramePr>
        <p:xfrm>
          <a:off x="457200" y="2171700"/>
          <a:ext cx="17373600" cy="79247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1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67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014412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Title</a:t>
                      </a:r>
                      <a:r>
                        <a:rPr lang="en-GB" sz="2400" baseline="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 of Work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Year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Approach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Gap(s)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IoT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ML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  <a:latin typeface="Muli Bold Bold" panose="020B0604020202020204" charset="0"/>
                        </a:rPr>
                        <a:t>Cost</a:t>
                      </a:r>
                      <a:endParaRPr lang="en-US" sz="2400" dirty="0">
                        <a:solidFill>
                          <a:schemeClr val="tx1"/>
                        </a:solidFill>
                        <a:latin typeface="Muli Bold Bold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507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Real time monitoring system for upper arms rehabilitation exercise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2015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Embedded Sensors</a:t>
                      </a:r>
                      <a:endParaRPr lang="en-GB" sz="2000" baseline="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Real time assistance from physio-therapists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Focused only on upper limb assessment</a:t>
                      </a:r>
                      <a:endParaRPr lang="en-GB" sz="2000" baseline="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Physio-therapist assistance required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Yes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No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Moderate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478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Design of Smart Portable Rehabilitation Exoskeletal Device for Upper Limb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2016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Robotic Device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Assists range of movements of the upper limbs during rehabilitation exercises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Focused only on upper limb assessment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Mechanical devices are quite heavy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Poor speed control can lead to complications. 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Yes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No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Expensive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116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Machine Learning algorithms activity recognition in ambulant children and adolescents with cerebral palsy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2018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IoT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ML algorithm to classify type of activity performed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Only accounted for the type pf activity, Rehabilitation was not performed.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Yes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Yes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Muli Regular" panose="020B0604020202020204" charset="0"/>
                        </a:rPr>
                        <a:t>Moderate</a:t>
                      </a:r>
                      <a:endParaRPr lang="en-US" sz="2000" dirty="0">
                        <a:solidFill>
                          <a:schemeClr val="tx1"/>
                        </a:solidFill>
                        <a:latin typeface="Muli Regular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0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5260</TotalTime>
  <Words>1638</Words>
  <Application>Microsoft Office PowerPoint</Application>
  <PresentationFormat>Custom</PresentationFormat>
  <Paragraphs>256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SimSun</vt:lpstr>
      <vt:lpstr>Muli Regular Bold</vt:lpstr>
      <vt:lpstr>Muli Bold Bold</vt:lpstr>
      <vt:lpstr>Times New Roman</vt:lpstr>
      <vt:lpstr>Calibri</vt:lpstr>
      <vt:lpstr>Arimo</vt:lpstr>
      <vt:lpstr>Muli Regular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Blue 3D Elements Technology in Business and at Work Presentation</dc:title>
  <dc:creator>Amadi Lawrence</dc:creator>
  <cp:lastModifiedBy>Windows User</cp:lastModifiedBy>
  <cp:revision>150</cp:revision>
  <dcterms:created xsi:type="dcterms:W3CDTF">2006-08-16T00:00:00Z</dcterms:created>
  <dcterms:modified xsi:type="dcterms:W3CDTF">2021-08-04T09:07:19Z</dcterms:modified>
  <dc:identifier>DAEllYcNzHs</dc:identifier>
</cp:coreProperties>
</file>